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4" r:id="rId3"/>
    <p:sldId id="257" r:id="rId4"/>
    <p:sldId id="278" r:id="rId5"/>
    <p:sldId id="256" r:id="rId6"/>
    <p:sldId id="258" r:id="rId7"/>
    <p:sldId id="260"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B659E-0979-4422-B958-7B50CD00ECEB}" v="19" dt="2023-10-20T02:16:37.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105" d="100"/>
          <a:sy n="105" d="100"/>
        </p:scale>
        <p:origin x="2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ed Anwar Iqbal" userId="b5c64f81ae59cbd4" providerId="LiveId" clId="{F14B659E-0979-4422-B958-7B50CD00ECEB}"/>
    <pc:docChg chg="undo custSel addSld modSld">
      <pc:chgData name="Syed Anwar Iqbal" userId="b5c64f81ae59cbd4" providerId="LiveId" clId="{F14B659E-0979-4422-B958-7B50CD00ECEB}" dt="2023-10-20T02:19:27.884" v="46" actId="1076"/>
      <pc:docMkLst>
        <pc:docMk/>
      </pc:docMkLst>
      <pc:sldChg chg="addSp delSp mod">
        <pc:chgData name="Syed Anwar Iqbal" userId="b5c64f81ae59cbd4" providerId="LiveId" clId="{F14B659E-0979-4422-B958-7B50CD00ECEB}" dt="2023-10-20T01:59:39.060" v="1" actId="22"/>
        <pc:sldMkLst>
          <pc:docMk/>
          <pc:sldMk cId="2979849332" sldId="275"/>
        </pc:sldMkLst>
        <pc:spChg chg="add del">
          <ac:chgData name="Syed Anwar Iqbal" userId="b5c64f81ae59cbd4" providerId="LiveId" clId="{F14B659E-0979-4422-B958-7B50CD00ECEB}" dt="2023-10-20T01:59:39.060" v="1" actId="22"/>
          <ac:spMkLst>
            <pc:docMk/>
            <pc:sldMk cId="2979849332" sldId="275"/>
            <ac:spMk id="3" creationId="{31B183CE-B9DE-71FB-E8B4-1FAA66C972B0}"/>
          </ac:spMkLst>
        </pc:spChg>
      </pc:sldChg>
      <pc:sldChg chg="addSp delSp modSp new mod setBg">
        <pc:chgData name="Syed Anwar Iqbal" userId="b5c64f81ae59cbd4" providerId="LiveId" clId="{F14B659E-0979-4422-B958-7B50CD00ECEB}" dt="2023-10-20T02:01:47.861" v="10" actId="26606"/>
        <pc:sldMkLst>
          <pc:docMk/>
          <pc:sldMk cId="634958200" sldId="277"/>
        </pc:sldMkLst>
        <pc:spChg chg="del">
          <ac:chgData name="Syed Anwar Iqbal" userId="b5c64f81ae59cbd4" providerId="LiveId" clId="{F14B659E-0979-4422-B958-7B50CD00ECEB}" dt="2023-10-20T01:59:56.480" v="3" actId="478"/>
          <ac:spMkLst>
            <pc:docMk/>
            <pc:sldMk cId="634958200" sldId="277"/>
            <ac:spMk id="2" creationId="{9E7EBDA1-DC7C-ECCF-03C0-3F24256532AE}"/>
          </ac:spMkLst>
        </pc:spChg>
        <pc:spChg chg="del">
          <ac:chgData name="Syed Anwar Iqbal" userId="b5c64f81ae59cbd4" providerId="LiveId" clId="{F14B659E-0979-4422-B958-7B50CD00ECEB}" dt="2023-10-20T02:00:03.787" v="4" actId="478"/>
          <ac:spMkLst>
            <pc:docMk/>
            <pc:sldMk cId="634958200" sldId="277"/>
            <ac:spMk id="3" creationId="{2FDB46BD-B29A-A156-2B80-2FD7061F2658}"/>
          </ac:spMkLst>
        </pc:spChg>
        <pc:spChg chg="add">
          <ac:chgData name="Syed Anwar Iqbal" userId="b5c64f81ae59cbd4" providerId="LiveId" clId="{F14B659E-0979-4422-B958-7B50CD00ECEB}" dt="2023-10-20T02:01:47.861" v="10" actId="26606"/>
          <ac:spMkLst>
            <pc:docMk/>
            <pc:sldMk cId="634958200" sldId="277"/>
            <ac:spMk id="1030" creationId="{AB8C311F-7253-4AED-9701-7FC0708C41C7}"/>
          </ac:spMkLst>
        </pc:spChg>
        <pc:spChg chg="add del">
          <ac:chgData name="Syed Anwar Iqbal" userId="b5c64f81ae59cbd4" providerId="LiveId" clId="{F14B659E-0979-4422-B958-7B50CD00ECEB}" dt="2023-10-20T02:00:46.098" v="7" actId="26606"/>
          <ac:spMkLst>
            <pc:docMk/>
            <pc:sldMk cId="634958200" sldId="277"/>
            <ac:spMk id="1031" creationId="{AB8C311F-7253-4AED-9701-7FC0708C41C7}"/>
          </ac:spMkLst>
        </pc:spChg>
        <pc:spChg chg="add">
          <ac:chgData name="Syed Anwar Iqbal" userId="b5c64f81ae59cbd4" providerId="LiveId" clId="{F14B659E-0979-4422-B958-7B50CD00ECEB}" dt="2023-10-20T02:01:47.861" v="10" actId="26606"/>
          <ac:spMkLst>
            <pc:docMk/>
            <pc:sldMk cId="634958200" sldId="277"/>
            <ac:spMk id="1032" creationId="{E2384209-CB15-4CDF-9D31-C44FD9A3F20D}"/>
          </ac:spMkLst>
        </pc:spChg>
        <pc:spChg chg="add del">
          <ac:chgData name="Syed Anwar Iqbal" userId="b5c64f81ae59cbd4" providerId="LiveId" clId="{F14B659E-0979-4422-B958-7B50CD00ECEB}" dt="2023-10-20T02:00:46.098" v="7" actId="26606"/>
          <ac:spMkLst>
            <pc:docMk/>
            <pc:sldMk cId="634958200" sldId="277"/>
            <ac:spMk id="1033" creationId="{E2384209-CB15-4CDF-9D31-C44FD9A3F20D}"/>
          </ac:spMkLst>
        </pc:spChg>
        <pc:spChg chg="add">
          <ac:chgData name="Syed Anwar Iqbal" userId="b5c64f81ae59cbd4" providerId="LiveId" clId="{F14B659E-0979-4422-B958-7B50CD00ECEB}" dt="2023-10-20T02:01:47.861" v="10" actId="26606"/>
          <ac:spMkLst>
            <pc:docMk/>
            <pc:sldMk cId="634958200" sldId="277"/>
            <ac:spMk id="1034" creationId="{2633B3B5-CC90-43F0-8714-D31D1F3F0209}"/>
          </ac:spMkLst>
        </pc:spChg>
        <pc:spChg chg="add del">
          <ac:chgData name="Syed Anwar Iqbal" userId="b5c64f81ae59cbd4" providerId="LiveId" clId="{F14B659E-0979-4422-B958-7B50CD00ECEB}" dt="2023-10-20T02:00:46.098" v="7" actId="26606"/>
          <ac:spMkLst>
            <pc:docMk/>
            <pc:sldMk cId="634958200" sldId="277"/>
            <ac:spMk id="1035" creationId="{2633B3B5-CC90-43F0-8714-D31D1F3F0209}"/>
          </ac:spMkLst>
        </pc:spChg>
        <pc:spChg chg="add del">
          <ac:chgData name="Syed Anwar Iqbal" userId="b5c64f81ae59cbd4" providerId="LiveId" clId="{F14B659E-0979-4422-B958-7B50CD00ECEB}" dt="2023-10-20T02:00:46.098" v="7" actId="26606"/>
          <ac:spMkLst>
            <pc:docMk/>
            <pc:sldMk cId="634958200" sldId="277"/>
            <ac:spMk id="1037" creationId="{A8D57A06-A426-446D-B02C-A2DC6B62E45E}"/>
          </ac:spMkLst>
        </pc:spChg>
        <pc:spChg chg="add">
          <ac:chgData name="Syed Anwar Iqbal" userId="b5c64f81ae59cbd4" providerId="LiveId" clId="{F14B659E-0979-4422-B958-7B50CD00ECEB}" dt="2023-10-20T02:01:47.861" v="10" actId="26606"/>
          <ac:spMkLst>
            <pc:docMk/>
            <pc:sldMk cId="634958200" sldId="277"/>
            <ac:spMk id="1039" creationId="{A8D57A06-A426-446D-B02C-A2DC6B62E45E}"/>
          </ac:spMkLst>
        </pc:spChg>
        <pc:picChg chg="add del mod">
          <ac:chgData name="Syed Anwar Iqbal" userId="b5c64f81ae59cbd4" providerId="LiveId" clId="{F14B659E-0979-4422-B958-7B50CD00ECEB}" dt="2023-10-20T02:00:51.761" v="8" actId="478"/>
          <ac:picMkLst>
            <pc:docMk/>
            <pc:sldMk cId="634958200" sldId="277"/>
            <ac:picMk id="1026" creationId="{48DBA7BD-C885-CA43-7BA2-DD503550E19D}"/>
          </ac:picMkLst>
        </pc:picChg>
        <pc:picChg chg="add mod">
          <ac:chgData name="Syed Anwar Iqbal" userId="b5c64f81ae59cbd4" providerId="LiveId" clId="{F14B659E-0979-4422-B958-7B50CD00ECEB}" dt="2023-10-20T02:01:47.861" v="10" actId="26606"/>
          <ac:picMkLst>
            <pc:docMk/>
            <pc:sldMk cId="634958200" sldId="277"/>
            <ac:picMk id="1028" creationId="{D38BEE28-EF63-2DF7-37F3-2B251E538016}"/>
          </ac:picMkLst>
        </pc:picChg>
      </pc:sldChg>
      <pc:sldChg chg="addSp delSp modSp new mod">
        <pc:chgData name="Syed Anwar Iqbal" userId="b5c64f81ae59cbd4" providerId="LiveId" clId="{F14B659E-0979-4422-B958-7B50CD00ECEB}" dt="2023-10-20T02:19:27.884" v="46" actId="1076"/>
        <pc:sldMkLst>
          <pc:docMk/>
          <pc:sldMk cId="4047489889" sldId="278"/>
        </pc:sldMkLst>
        <pc:spChg chg="del">
          <ac:chgData name="Syed Anwar Iqbal" userId="b5c64f81ae59cbd4" providerId="LiveId" clId="{F14B659E-0979-4422-B958-7B50CD00ECEB}" dt="2023-10-20T02:08:13.393" v="12" actId="478"/>
          <ac:spMkLst>
            <pc:docMk/>
            <pc:sldMk cId="4047489889" sldId="278"/>
            <ac:spMk id="2" creationId="{EBE67DAF-B90C-993E-C161-9ACB3C9E3B42}"/>
          </ac:spMkLst>
        </pc:spChg>
        <pc:spChg chg="del">
          <ac:chgData name="Syed Anwar Iqbal" userId="b5c64f81ae59cbd4" providerId="LiveId" clId="{F14B659E-0979-4422-B958-7B50CD00ECEB}" dt="2023-10-20T02:08:22.384" v="13" actId="478"/>
          <ac:spMkLst>
            <pc:docMk/>
            <pc:sldMk cId="4047489889" sldId="278"/>
            <ac:spMk id="3" creationId="{D1486703-9126-EA4E-8C7C-7A4ADDE0DAAC}"/>
          </ac:spMkLst>
        </pc:spChg>
        <pc:spChg chg="add mod">
          <ac:chgData name="Syed Anwar Iqbal" userId="b5c64f81ae59cbd4" providerId="LiveId" clId="{F14B659E-0979-4422-B958-7B50CD00ECEB}" dt="2023-10-20T02:17:25.860" v="39" actId="1076"/>
          <ac:spMkLst>
            <pc:docMk/>
            <pc:sldMk cId="4047489889" sldId="278"/>
            <ac:spMk id="5" creationId="{2F5E1072-5F73-0BCC-A78E-D123D04795C0}"/>
          </ac:spMkLst>
        </pc:spChg>
        <pc:spChg chg="add mod">
          <ac:chgData name="Syed Anwar Iqbal" userId="b5c64f81ae59cbd4" providerId="LiveId" clId="{F14B659E-0979-4422-B958-7B50CD00ECEB}" dt="2023-10-20T02:17:08.373" v="37" actId="1076"/>
          <ac:spMkLst>
            <pc:docMk/>
            <pc:sldMk cId="4047489889" sldId="278"/>
            <ac:spMk id="7" creationId="{C15E42F5-9665-177E-C020-A55EE4DB31F9}"/>
          </ac:spMkLst>
        </pc:spChg>
        <pc:spChg chg="add mod">
          <ac:chgData name="Syed Anwar Iqbal" userId="b5c64f81ae59cbd4" providerId="LiveId" clId="{F14B659E-0979-4422-B958-7B50CD00ECEB}" dt="2023-10-20T02:19:24.173" v="45" actId="1076"/>
          <ac:spMkLst>
            <pc:docMk/>
            <pc:sldMk cId="4047489889" sldId="278"/>
            <ac:spMk id="9" creationId="{CD19A32A-2653-23BB-5AC1-AA6E8C7CC9CE}"/>
          </ac:spMkLst>
        </pc:spChg>
        <pc:spChg chg="add mod">
          <ac:chgData name="Syed Anwar Iqbal" userId="b5c64f81ae59cbd4" providerId="LiveId" clId="{F14B659E-0979-4422-B958-7B50CD00ECEB}" dt="2023-10-20T02:19:27.884" v="46" actId="1076"/>
          <ac:spMkLst>
            <pc:docMk/>
            <pc:sldMk cId="4047489889" sldId="278"/>
            <ac:spMk id="11" creationId="{6DA3A10F-46FB-D556-3883-39BF8AE0BC9F}"/>
          </ac:spMkLst>
        </pc:spChg>
        <pc:picChg chg="add mod">
          <ac:chgData name="Syed Anwar Iqbal" userId="b5c64f81ae59cbd4" providerId="LiveId" clId="{F14B659E-0979-4422-B958-7B50CD00ECEB}" dt="2023-10-20T02:08:56.118" v="17" actId="1076"/>
          <ac:picMkLst>
            <pc:docMk/>
            <pc:sldMk cId="4047489889" sldId="278"/>
            <ac:picMk id="2050" creationId="{F96A6CF4-7F45-0B43-E542-C40B44CFE533}"/>
          </ac:picMkLst>
        </pc:picChg>
        <pc:picChg chg="add mod">
          <ac:chgData name="Syed Anwar Iqbal" userId="b5c64f81ae59cbd4" providerId="LiveId" clId="{F14B659E-0979-4422-B958-7B50CD00ECEB}" dt="2023-10-20T02:16:37.412" v="32" actId="1076"/>
          <ac:picMkLst>
            <pc:docMk/>
            <pc:sldMk cId="4047489889" sldId="278"/>
            <ac:picMk id="2052" creationId="{040901D9-B1D1-8CB6-068C-A68DE0D5B1C7}"/>
          </ac:picMkLst>
        </pc:picChg>
        <pc:picChg chg="add mod">
          <ac:chgData name="Syed Anwar Iqbal" userId="b5c64f81ae59cbd4" providerId="LiveId" clId="{F14B659E-0979-4422-B958-7B50CD00ECEB}" dt="2023-10-20T02:15:54.509" v="30" actId="1076"/>
          <ac:picMkLst>
            <pc:docMk/>
            <pc:sldMk cId="4047489889" sldId="278"/>
            <ac:picMk id="2054" creationId="{0036444F-8AF0-13BE-8F62-AB3E6F185FC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0341-CA55-4D93-5A96-92D104024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13D3C4A-58BA-D66E-F6D3-8083BFC045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C5FA4B7-4C9C-BAA0-B685-583A973E796E}"/>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5" name="Footer Placeholder 4">
            <a:extLst>
              <a:ext uri="{FF2B5EF4-FFF2-40B4-BE49-F238E27FC236}">
                <a16:creationId xmlns:a16="http://schemas.microsoft.com/office/drawing/2014/main" id="{8FE63C1B-FE9D-A5F6-5DFE-28814E4D5E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A08DB0-D360-4AFB-64BF-37783C7EFA1F}"/>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88111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5C97-E451-B7C2-6C62-EA2A1894A59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B55568B-6401-6BD5-BAC1-E2716F3D3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5D49F1-A25A-DF9A-CDE1-09DB49372EA7}"/>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5" name="Footer Placeholder 4">
            <a:extLst>
              <a:ext uri="{FF2B5EF4-FFF2-40B4-BE49-F238E27FC236}">
                <a16:creationId xmlns:a16="http://schemas.microsoft.com/office/drawing/2014/main" id="{4AB8B668-762D-B201-12E0-99F27563E1A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970E45-66CE-8C51-3A9F-9F91AE2B0ED4}"/>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427180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A5336B-0048-858C-1536-FECE17A124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68FA433-0E40-AB92-4570-F23496D4E4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69A3B1-E699-C388-798C-0DDA7A9FBEAB}"/>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5" name="Footer Placeholder 4">
            <a:extLst>
              <a:ext uri="{FF2B5EF4-FFF2-40B4-BE49-F238E27FC236}">
                <a16:creationId xmlns:a16="http://schemas.microsoft.com/office/drawing/2014/main" id="{584C9C46-8062-38B1-43BD-FF4210D64C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B5CB9D1-60C8-B0B5-5149-55DBAFD82C64}"/>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246816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078B-850F-33EE-8CC3-13B06B7433F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84AF323-3DBE-E6E4-B228-BC935E60D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2A83E2-7B71-D1E1-6C47-C7916AF37382}"/>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5" name="Footer Placeholder 4">
            <a:extLst>
              <a:ext uri="{FF2B5EF4-FFF2-40B4-BE49-F238E27FC236}">
                <a16:creationId xmlns:a16="http://schemas.microsoft.com/office/drawing/2014/main" id="{98A8E42D-EF8F-1BDF-D4E0-823D7E4897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8200DB-2D28-39B6-C66C-562082C81864}"/>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336454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AB6C-790B-3085-7A1A-66982A76B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7C077DA-F570-A1B5-C80B-BBD43379C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9A9F98-EA05-3619-F85A-DEFB1F28DFBC}"/>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5" name="Footer Placeholder 4">
            <a:extLst>
              <a:ext uri="{FF2B5EF4-FFF2-40B4-BE49-F238E27FC236}">
                <a16:creationId xmlns:a16="http://schemas.microsoft.com/office/drawing/2014/main" id="{17ED6762-8692-586A-8AAD-DD366FB8D5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BE2C987-7BF4-1A45-D7F1-07F47DAB0853}"/>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308770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33C3-52F6-8395-E218-B258C561835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71EB09-49BC-459E-EA0C-B5DF878E20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637ED73-310D-4CE9-99B1-29500D03FA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A109269-F679-A37C-93B7-19C8967AADAE}"/>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6" name="Footer Placeholder 5">
            <a:extLst>
              <a:ext uri="{FF2B5EF4-FFF2-40B4-BE49-F238E27FC236}">
                <a16:creationId xmlns:a16="http://schemas.microsoft.com/office/drawing/2014/main" id="{5DA566A9-D866-A0C6-F360-559827D7AA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BA93206-6E07-2FE4-1B71-CCE844363854}"/>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69229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4900-E6D2-59D3-168B-B4CE89E3DA7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68EDBD1-057D-9D8A-CC8B-4FC8A0B8B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3950C9-F4F6-1012-BB08-64D7219F6D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EC70D2A-66A0-49F3-8031-6479483BD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98AF2E-488D-3E28-FE6F-5C02EEFCA0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FF9909D-0960-2199-9A45-F5605702CC2C}"/>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8" name="Footer Placeholder 7">
            <a:extLst>
              <a:ext uri="{FF2B5EF4-FFF2-40B4-BE49-F238E27FC236}">
                <a16:creationId xmlns:a16="http://schemas.microsoft.com/office/drawing/2014/main" id="{3FED7130-9585-382B-CE63-4289AE62426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DF8AFDF-A18F-AAA6-CE69-E53AC7E95F75}"/>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361490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5EAB-F9DF-C052-F4C3-3ACF5DD7B9F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47494F0-A02E-A86A-5E59-7303BE22C03A}"/>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4" name="Footer Placeholder 3">
            <a:extLst>
              <a:ext uri="{FF2B5EF4-FFF2-40B4-BE49-F238E27FC236}">
                <a16:creationId xmlns:a16="http://schemas.microsoft.com/office/drawing/2014/main" id="{F2A16AB2-9637-1CAD-369A-F77725AD42E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EC42538-FD7B-237F-A51E-0865BF7BE4A9}"/>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418739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87D00-4174-2DC0-6469-DE7829AA4CFA}"/>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3" name="Footer Placeholder 2">
            <a:extLst>
              <a:ext uri="{FF2B5EF4-FFF2-40B4-BE49-F238E27FC236}">
                <a16:creationId xmlns:a16="http://schemas.microsoft.com/office/drawing/2014/main" id="{06D9A73D-E89F-E838-6A91-BF9B15F9343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6F62C69-68E5-BADF-0F95-818970534B65}"/>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226910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8F44-8E70-1D88-28EE-481981CC1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5D551E4-6EE9-D772-5535-295A67832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54A2187-7FC9-048E-1D44-867E3DDCC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66CFD-EBA1-6330-21B8-F2444E9C55B4}"/>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6" name="Footer Placeholder 5">
            <a:extLst>
              <a:ext uri="{FF2B5EF4-FFF2-40B4-BE49-F238E27FC236}">
                <a16:creationId xmlns:a16="http://schemas.microsoft.com/office/drawing/2014/main" id="{C164ABAC-03EC-23C3-C99D-7A9130C39A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091BC8F-EFAC-BC55-AA16-BC4E1159C7B7}"/>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276323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0D2C-CF1A-68B2-5075-D66D1D9A5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CB1AD9E-9E5F-2ACB-6145-F513372DE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BE1BF0B-F3DC-FBCC-7731-45D1D147F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DFD3A-C59C-575B-3B1F-8896347DD83A}"/>
              </a:ext>
            </a:extLst>
          </p:cNvPr>
          <p:cNvSpPr>
            <a:spLocks noGrp="1"/>
          </p:cNvSpPr>
          <p:nvPr>
            <p:ph type="dt" sz="half" idx="10"/>
          </p:nvPr>
        </p:nvSpPr>
        <p:spPr/>
        <p:txBody>
          <a:bodyPr/>
          <a:lstStyle/>
          <a:p>
            <a:fld id="{888086BA-B38C-4DC4-A939-CC08D2D3207C}" type="datetimeFigureOut">
              <a:rPr lang="en-CA" smtClean="0"/>
              <a:t>2023-12-07</a:t>
            </a:fld>
            <a:endParaRPr lang="en-CA"/>
          </a:p>
        </p:txBody>
      </p:sp>
      <p:sp>
        <p:nvSpPr>
          <p:cNvPr id="6" name="Footer Placeholder 5">
            <a:extLst>
              <a:ext uri="{FF2B5EF4-FFF2-40B4-BE49-F238E27FC236}">
                <a16:creationId xmlns:a16="http://schemas.microsoft.com/office/drawing/2014/main" id="{400CC10C-9B38-80BD-E9A2-454531BA70A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660F0EA-7CF7-D0CB-7EDC-8DFF62C92270}"/>
              </a:ext>
            </a:extLst>
          </p:cNvPr>
          <p:cNvSpPr>
            <a:spLocks noGrp="1"/>
          </p:cNvSpPr>
          <p:nvPr>
            <p:ph type="sldNum" sz="quarter" idx="12"/>
          </p:nvPr>
        </p:nvSpPr>
        <p:spPr/>
        <p:txBody>
          <a:bodyPr/>
          <a:lstStyle/>
          <a:p>
            <a:fld id="{B7D97894-72A0-46E2-90E1-D8DB6EDCC038}" type="slidenum">
              <a:rPr lang="en-CA" smtClean="0"/>
              <a:t>‹#›</a:t>
            </a:fld>
            <a:endParaRPr lang="en-CA"/>
          </a:p>
        </p:txBody>
      </p:sp>
    </p:spTree>
    <p:extLst>
      <p:ext uri="{BB962C8B-B14F-4D97-AF65-F5344CB8AC3E}">
        <p14:creationId xmlns:p14="http://schemas.microsoft.com/office/powerpoint/2010/main" val="390561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0F54E8-E4E9-B29B-D1EA-B975DE580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8952B00-4866-10C5-6B28-5208A459C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1A8C09-BA30-43BD-EE13-778FA26148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086BA-B38C-4DC4-A939-CC08D2D3207C}" type="datetimeFigureOut">
              <a:rPr lang="en-CA" smtClean="0"/>
              <a:t>2023-12-07</a:t>
            </a:fld>
            <a:endParaRPr lang="en-CA"/>
          </a:p>
        </p:txBody>
      </p:sp>
      <p:sp>
        <p:nvSpPr>
          <p:cNvPr id="5" name="Footer Placeholder 4">
            <a:extLst>
              <a:ext uri="{FF2B5EF4-FFF2-40B4-BE49-F238E27FC236}">
                <a16:creationId xmlns:a16="http://schemas.microsoft.com/office/drawing/2014/main" id="{F4F95D77-6344-1B90-A8B4-86FA7BB01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FD0C4DE-BD29-A3C6-C8F7-6BFF91C87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97894-72A0-46E2-90E1-D8DB6EDCC038}" type="slidenum">
              <a:rPr lang="en-CA" smtClean="0"/>
              <a:t>‹#›</a:t>
            </a:fld>
            <a:endParaRPr lang="en-CA"/>
          </a:p>
        </p:txBody>
      </p:sp>
    </p:spTree>
    <p:extLst>
      <p:ext uri="{BB962C8B-B14F-4D97-AF65-F5344CB8AC3E}">
        <p14:creationId xmlns:p14="http://schemas.microsoft.com/office/powerpoint/2010/main" val="85443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 chemical imbalance doesn't explain depression. So what does?">
            <a:extLst>
              <a:ext uri="{FF2B5EF4-FFF2-40B4-BE49-F238E27FC236}">
                <a16:creationId xmlns:a16="http://schemas.microsoft.com/office/drawing/2014/main" id="{EC58646F-EA51-65DC-E414-868A90E56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13" y="590346"/>
            <a:ext cx="10612876" cy="31645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A381C9-FEAD-A238-854C-15A512F4BEF2}"/>
              </a:ext>
            </a:extLst>
          </p:cNvPr>
          <p:cNvSpPr txBox="1"/>
          <p:nvPr/>
        </p:nvSpPr>
        <p:spPr>
          <a:xfrm>
            <a:off x="477078" y="4569092"/>
            <a:ext cx="11060263" cy="784702"/>
          </a:xfrm>
          <a:prstGeom prst="rect">
            <a:avLst/>
          </a:prstGeom>
          <a:noFill/>
        </p:spPr>
        <p:txBody>
          <a:bodyPr wrap="square">
            <a:spAutoFit/>
          </a:bodyPr>
          <a:lstStyle/>
          <a:p>
            <a:pPr>
              <a:lnSpc>
                <a:spcPct val="107000"/>
              </a:lnSpc>
              <a:spcAft>
                <a:spcPts val="800"/>
              </a:spcAft>
            </a:pPr>
            <a:r>
              <a:rPr lang="en-CA" sz="4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How To Help Family Members with Depression</a:t>
            </a:r>
          </a:p>
        </p:txBody>
      </p:sp>
      <p:sp>
        <p:nvSpPr>
          <p:cNvPr id="7" name="TextBox 6">
            <a:extLst>
              <a:ext uri="{FF2B5EF4-FFF2-40B4-BE49-F238E27FC236}">
                <a16:creationId xmlns:a16="http://schemas.microsoft.com/office/drawing/2014/main" id="{6DABA340-D0C1-64CD-E4CD-3E3FB48B0E08}"/>
              </a:ext>
            </a:extLst>
          </p:cNvPr>
          <p:cNvSpPr txBox="1"/>
          <p:nvPr/>
        </p:nvSpPr>
        <p:spPr>
          <a:xfrm>
            <a:off x="3603929" y="5194562"/>
            <a:ext cx="6094674" cy="1225464"/>
          </a:xfrm>
          <a:prstGeom prst="rect">
            <a:avLst/>
          </a:prstGeom>
          <a:noFill/>
        </p:spPr>
        <p:txBody>
          <a:bodyPr wrap="square">
            <a:spAutoFit/>
          </a:bodyPr>
          <a:lstStyle/>
          <a:p>
            <a:pPr>
              <a:lnSpc>
                <a:spcPct val="107000"/>
              </a:lnSpc>
              <a:spcAft>
                <a:spcPts val="800"/>
              </a:spcAft>
            </a:pPr>
            <a:r>
              <a:rPr lang="en-CA" sz="3200" b="1"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By</a:t>
            </a:r>
          </a:p>
          <a:p>
            <a:pPr>
              <a:lnSpc>
                <a:spcPct val="107000"/>
              </a:lnSpc>
              <a:spcAft>
                <a:spcPts val="800"/>
              </a:spcAft>
            </a:pPr>
            <a:r>
              <a:rPr lang="en-CA" sz="3200" b="1"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Syed Anwar Iqbal P.Eng.</a:t>
            </a:r>
          </a:p>
        </p:txBody>
      </p:sp>
    </p:spTree>
    <p:extLst>
      <p:ext uri="{BB962C8B-B14F-4D97-AF65-F5344CB8AC3E}">
        <p14:creationId xmlns:p14="http://schemas.microsoft.com/office/powerpoint/2010/main" val="297984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D49868-6796-82AC-C567-5819E3286016}"/>
              </a:ext>
            </a:extLst>
          </p:cNvPr>
          <p:cNvSpPr txBox="1"/>
          <p:nvPr/>
        </p:nvSpPr>
        <p:spPr>
          <a:xfrm>
            <a:off x="1051561" y="4464082"/>
            <a:ext cx="6094674" cy="646331"/>
          </a:xfrm>
          <a:prstGeom prst="rect">
            <a:avLst/>
          </a:prstGeom>
          <a:noFill/>
        </p:spPr>
        <p:txBody>
          <a:bodyPr wrap="square">
            <a:spAutoFit/>
          </a:bodyPr>
          <a:lstStyle/>
          <a:p>
            <a:r>
              <a:rPr lang="ar-AE" b="1" dirty="0">
                <a:solidFill>
                  <a:srgbClr val="FF0000"/>
                </a:solidFill>
              </a:rPr>
              <a:t>جسمانی سرگرمی کی حوصلہ افزائی کریں: </a:t>
            </a:r>
            <a:r>
              <a:rPr lang="ar-AE" dirty="0">
                <a:solidFill>
                  <a:schemeClr val="accent6">
                    <a:lumMod val="75000"/>
                  </a:schemeClr>
                </a:solidFill>
              </a:rPr>
              <a:t>ایک ساتھ چلیں، ورزش کریں یا یوگا کریں۔ جسمانی سرگرمی تناؤ کو کم کرتی ہے اور موڈ کو بہتر کرتی ہے۔</a:t>
            </a:r>
            <a:endParaRPr lang="en-CA" dirty="0">
              <a:solidFill>
                <a:schemeClr val="accent6">
                  <a:lumMod val="75000"/>
                </a:schemeClr>
              </a:solidFill>
            </a:endParaRPr>
          </a:p>
        </p:txBody>
      </p:sp>
      <p:sp>
        <p:nvSpPr>
          <p:cNvPr id="5" name="TextBox 4">
            <a:extLst>
              <a:ext uri="{FF2B5EF4-FFF2-40B4-BE49-F238E27FC236}">
                <a16:creationId xmlns:a16="http://schemas.microsoft.com/office/drawing/2014/main" id="{71EF6FB8-C954-A5B8-F3A6-8F11D193FC78}"/>
              </a:ext>
            </a:extLst>
          </p:cNvPr>
          <p:cNvSpPr txBox="1"/>
          <p:nvPr/>
        </p:nvSpPr>
        <p:spPr>
          <a:xfrm>
            <a:off x="1051561" y="2070178"/>
            <a:ext cx="6094674" cy="646331"/>
          </a:xfrm>
          <a:prstGeom prst="rect">
            <a:avLst/>
          </a:prstGeom>
          <a:noFill/>
        </p:spPr>
        <p:txBody>
          <a:bodyPr wrap="square">
            <a:spAutoFit/>
          </a:bodyPr>
          <a:lstStyle/>
          <a:p>
            <a:r>
              <a:rPr lang="en-US" b="1" dirty="0">
                <a:solidFill>
                  <a:srgbClr val="FF0000"/>
                </a:solidFill>
              </a:rPr>
              <a:t>Encourage Physical Activity: </a:t>
            </a:r>
            <a:r>
              <a:rPr lang="en-US" dirty="0">
                <a:solidFill>
                  <a:schemeClr val="accent6">
                    <a:lumMod val="75000"/>
                  </a:schemeClr>
                </a:solidFill>
              </a:rPr>
              <a:t>Walk, exercise, or do yoga together. Physical activity reduces stress and improves mood.</a:t>
            </a:r>
            <a:endParaRPr lang="en-CA" dirty="0">
              <a:solidFill>
                <a:schemeClr val="accent6">
                  <a:lumMod val="75000"/>
                </a:schemeClr>
              </a:solidFill>
            </a:endParaRPr>
          </a:p>
        </p:txBody>
      </p:sp>
      <p:pic>
        <p:nvPicPr>
          <p:cNvPr id="6146" name="Picture 2" descr="Physical Activity for Adults | UNL Food">
            <a:extLst>
              <a:ext uri="{FF2B5EF4-FFF2-40B4-BE49-F238E27FC236}">
                <a16:creationId xmlns:a16="http://schemas.microsoft.com/office/drawing/2014/main" id="{CF900E79-EDBE-1C1E-0E4C-F396EFDA2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821" y="1941797"/>
            <a:ext cx="25812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Is Hatha Yoga &amp; Its Benefits | Arhanta Yoga Blog">
            <a:extLst>
              <a:ext uri="{FF2B5EF4-FFF2-40B4-BE49-F238E27FC236}">
                <a16:creationId xmlns:a16="http://schemas.microsoft.com/office/drawing/2014/main" id="{D66086AA-7212-2C6E-86DC-4551576A1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821" y="395857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5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wipe(down)">
                                      <p:cBhvr>
                                        <p:cTn id="15" dur="580">
                                          <p:stCondLst>
                                            <p:cond delay="0"/>
                                          </p:stCondLst>
                                        </p:cTn>
                                        <p:tgtEl>
                                          <p:spTgt spid="6146"/>
                                        </p:tgtEl>
                                      </p:cBhvr>
                                    </p:animEffect>
                                    <p:anim calcmode="lin" valueType="num">
                                      <p:cBhvr>
                                        <p:cTn id="1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1" dur="26">
                                          <p:stCondLst>
                                            <p:cond delay="650"/>
                                          </p:stCondLst>
                                        </p:cTn>
                                        <p:tgtEl>
                                          <p:spTgt spid="6146"/>
                                        </p:tgtEl>
                                      </p:cBhvr>
                                      <p:to x="100000" y="60000"/>
                                    </p:animScale>
                                    <p:animScale>
                                      <p:cBhvr>
                                        <p:cTn id="22" dur="166" decel="50000">
                                          <p:stCondLst>
                                            <p:cond delay="676"/>
                                          </p:stCondLst>
                                        </p:cTn>
                                        <p:tgtEl>
                                          <p:spTgt spid="6146"/>
                                        </p:tgtEl>
                                      </p:cBhvr>
                                      <p:to x="100000" y="100000"/>
                                    </p:animScale>
                                    <p:animScale>
                                      <p:cBhvr>
                                        <p:cTn id="23" dur="26">
                                          <p:stCondLst>
                                            <p:cond delay="1312"/>
                                          </p:stCondLst>
                                        </p:cTn>
                                        <p:tgtEl>
                                          <p:spTgt spid="6146"/>
                                        </p:tgtEl>
                                      </p:cBhvr>
                                      <p:to x="100000" y="80000"/>
                                    </p:animScale>
                                    <p:animScale>
                                      <p:cBhvr>
                                        <p:cTn id="24" dur="166" decel="50000">
                                          <p:stCondLst>
                                            <p:cond delay="1338"/>
                                          </p:stCondLst>
                                        </p:cTn>
                                        <p:tgtEl>
                                          <p:spTgt spid="6146"/>
                                        </p:tgtEl>
                                      </p:cBhvr>
                                      <p:to x="100000" y="100000"/>
                                    </p:animScale>
                                    <p:animScale>
                                      <p:cBhvr>
                                        <p:cTn id="25" dur="26">
                                          <p:stCondLst>
                                            <p:cond delay="1642"/>
                                          </p:stCondLst>
                                        </p:cTn>
                                        <p:tgtEl>
                                          <p:spTgt spid="6146"/>
                                        </p:tgtEl>
                                      </p:cBhvr>
                                      <p:to x="100000" y="90000"/>
                                    </p:animScale>
                                    <p:animScale>
                                      <p:cBhvr>
                                        <p:cTn id="26" dur="166" decel="50000">
                                          <p:stCondLst>
                                            <p:cond delay="1668"/>
                                          </p:stCondLst>
                                        </p:cTn>
                                        <p:tgtEl>
                                          <p:spTgt spid="6146"/>
                                        </p:tgtEl>
                                      </p:cBhvr>
                                      <p:to x="100000" y="100000"/>
                                    </p:animScale>
                                    <p:animScale>
                                      <p:cBhvr>
                                        <p:cTn id="27" dur="26">
                                          <p:stCondLst>
                                            <p:cond delay="1808"/>
                                          </p:stCondLst>
                                        </p:cTn>
                                        <p:tgtEl>
                                          <p:spTgt spid="6146"/>
                                        </p:tgtEl>
                                      </p:cBhvr>
                                      <p:to x="100000" y="95000"/>
                                    </p:animScale>
                                    <p:animScale>
                                      <p:cBhvr>
                                        <p:cTn id="28" dur="166" decel="50000">
                                          <p:stCondLst>
                                            <p:cond delay="1834"/>
                                          </p:stCondLst>
                                        </p:cTn>
                                        <p:tgtEl>
                                          <p:spTgt spid="6146"/>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wipe(down)">
                                      <p:cBhvr>
                                        <p:cTn id="31" dur="580">
                                          <p:stCondLst>
                                            <p:cond delay="0"/>
                                          </p:stCondLst>
                                        </p:cTn>
                                        <p:tgtEl>
                                          <p:spTgt spid="6148"/>
                                        </p:tgtEl>
                                      </p:cBhvr>
                                    </p:animEffect>
                                    <p:anim calcmode="lin" valueType="num">
                                      <p:cBhvr>
                                        <p:cTn id="32"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37" dur="26">
                                          <p:stCondLst>
                                            <p:cond delay="650"/>
                                          </p:stCondLst>
                                        </p:cTn>
                                        <p:tgtEl>
                                          <p:spTgt spid="6148"/>
                                        </p:tgtEl>
                                      </p:cBhvr>
                                      <p:to x="100000" y="60000"/>
                                    </p:animScale>
                                    <p:animScale>
                                      <p:cBhvr>
                                        <p:cTn id="38" dur="166" decel="50000">
                                          <p:stCondLst>
                                            <p:cond delay="676"/>
                                          </p:stCondLst>
                                        </p:cTn>
                                        <p:tgtEl>
                                          <p:spTgt spid="6148"/>
                                        </p:tgtEl>
                                      </p:cBhvr>
                                      <p:to x="100000" y="100000"/>
                                    </p:animScale>
                                    <p:animScale>
                                      <p:cBhvr>
                                        <p:cTn id="39" dur="26">
                                          <p:stCondLst>
                                            <p:cond delay="1312"/>
                                          </p:stCondLst>
                                        </p:cTn>
                                        <p:tgtEl>
                                          <p:spTgt spid="6148"/>
                                        </p:tgtEl>
                                      </p:cBhvr>
                                      <p:to x="100000" y="80000"/>
                                    </p:animScale>
                                    <p:animScale>
                                      <p:cBhvr>
                                        <p:cTn id="40" dur="166" decel="50000">
                                          <p:stCondLst>
                                            <p:cond delay="1338"/>
                                          </p:stCondLst>
                                        </p:cTn>
                                        <p:tgtEl>
                                          <p:spTgt spid="6148"/>
                                        </p:tgtEl>
                                      </p:cBhvr>
                                      <p:to x="100000" y="100000"/>
                                    </p:animScale>
                                    <p:animScale>
                                      <p:cBhvr>
                                        <p:cTn id="41" dur="26">
                                          <p:stCondLst>
                                            <p:cond delay="1642"/>
                                          </p:stCondLst>
                                        </p:cTn>
                                        <p:tgtEl>
                                          <p:spTgt spid="6148"/>
                                        </p:tgtEl>
                                      </p:cBhvr>
                                      <p:to x="100000" y="90000"/>
                                    </p:animScale>
                                    <p:animScale>
                                      <p:cBhvr>
                                        <p:cTn id="42" dur="166" decel="50000">
                                          <p:stCondLst>
                                            <p:cond delay="1668"/>
                                          </p:stCondLst>
                                        </p:cTn>
                                        <p:tgtEl>
                                          <p:spTgt spid="6148"/>
                                        </p:tgtEl>
                                      </p:cBhvr>
                                      <p:to x="100000" y="100000"/>
                                    </p:animScale>
                                    <p:animScale>
                                      <p:cBhvr>
                                        <p:cTn id="43" dur="26">
                                          <p:stCondLst>
                                            <p:cond delay="1808"/>
                                          </p:stCondLst>
                                        </p:cTn>
                                        <p:tgtEl>
                                          <p:spTgt spid="6148"/>
                                        </p:tgtEl>
                                      </p:cBhvr>
                                      <p:to x="100000" y="95000"/>
                                    </p:animScale>
                                    <p:animScale>
                                      <p:cBhvr>
                                        <p:cTn id="44" dur="166" decel="50000">
                                          <p:stCondLst>
                                            <p:cond delay="1834"/>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3E563A-E649-D1D1-BD43-3625D3E6F71F}"/>
              </a:ext>
            </a:extLst>
          </p:cNvPr>
          <p:cNvSpPr txBox="1"/>
          <p:nvPr/>
        </p:nvSpPr>
        <p:spPr>
          <a:xfrm>
            <a:off x="1091317" y="1208757"/>
            <a:ext cx="6094674" cy="923330"/>
          </a:xfrm>
          <a:prstGeom prst="rect">
            <a:avLst/>
          </a:prstGeom>
          <a:noFill/>
        </p:spPr>
        <p:txBody>
          <a:bodyPr wrap="square">
            <a:spAutoFit/>
          </a:bodyPr>
          <a:lstStyle/>
          <a:p>
            <a:r>
              <a:rPr lang="en-US" b="1" dirty="0">
                <a:solidFill>
                  <a:srgbClr val="FF0000"/>
                </a:solidFill>
              </a:rPr>
              <a:t>Promote Healthy Habits: </a:t>
            </a:r>
            <a:r>
              <a:rPr lang="en-US" dirty="0"/>
              <a:t>consume nutritious food, get adequate rest, and avoid alcohol and drugs. A healthy lifestyle improves mental wellness.</a:t>
            </a:r>
            <a:endParaRPr lang="en-CA" dirty="0"/>
          </a:p>
        </p:txBody>
      </p:sp>
      <p:sp>
        <p:nvSpPr>
          <p:cNvPr id="9" name="TextBox 8">
            <a:extLst>
              <a:ext uri="{FF2B5EF4-FFF2-40B4-BE49-F238E27FC236}">
                <a16:creationId xmlns:a16="http://schemas.microsoft.com/office/drawing/2014/main" id="{227A1414-282B-5371-88F1-2C93F20A412B}"/>
              </a:ext>
            </a:extLst>
          </p:cNvPr>
          <p:cNvSpPr txBox="1"/>
          <p:nvPr/>
        </p:nvSpPr>
        <p:spPr>
          <a:xfrm>
            <a:off x="741459" y="4353498"/>
            <a:ext cx="6094674" cy="1200329"/>
          </a:xfrm>
          <a:prstGeom prst="rect">
            <a:avLst/>
          </a:prstGeom>
          <a:noFill/>
        </p:spPr>
        <p:txBody>
          <a:bodyPr wrap="square">
            <a:spAutoFit/>
          </a:bodyPr>
          <a:lstStyle/>
          <a:p>
            <a:pPr algn="r"/>
            <a:r>
              <a:rPr lang="ar-AE" b="1" dirty="0">
                <a:solidFill>
                  <a:srgbClr val="FF0000"/>
                </a:solidFill>
              </a:rPr>
              <a:t>صحت مند عادات کو فروغ دیں:</a:t>
            </a:r>
          </a:p>
          <a:p>
            <a:pPr algn="r"/>
            <a:r>
              <a:rPr lang="ar-AE" dirty="0"/>
              <a:t> غذائیت سے بھرپور کھانا کھائیں، مناسب آرام کریں، اور الکحل اور منشیات سے پرہیز کریں۔ </a:t>
            </a:r>
          </a:p>
          <a:p>
            <a:pPr algn="r"/>
            <a:r>
              <a:rPr lang="ar-AE" dirty="0"/>
              <a:t>صحت مند طرز زندگی ذہنی تندرستی کو بہتر بنا تا ہے۔</a:t>
            </a:r>
            <a:endParaRPr lang="en-CA" dirty="0"/>
          </a:p>
        </p:txBody>
      </p:sp>
      <p:pic>
        <p:nvPicPr>
          <p:cNvPr id="7170" name="Picture 2" descr="Flat healthy lifestyle poster | Healthy lifestyle tips, Healthy lifestyle  habits, Nutrition poster">
            <a:extLst>
              <a:ext uri="{FF2B5EF4-FFF2-40B4-BE49-F238E27FC236}">
                <a16:creationId xmlns:a16="http://schemas.microsoft.com/office/drawing/2014/main" id="{B06A076D-1E12-0A20-7D28-7F0AC8662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652" y="207914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9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68BF4-FA40-FEAE-9386-7DC615E861E1}"/>
              </a:ext>
            </a:extLst>
          </p:cNvPr>
          <p:cNvSpPr txBox="1"/>
          <p:nvPr/>
        </p:nvSpPr>
        <p:spPr>
          <a:xfrm>
            <a:off x="836875" y="1225097"/>
            <a:ext cx="6094674" cy="369332"/>
          </a:xfrm>
          <a:prstGeom prst="rect">
            <a:avLst/>
          </a:prstGeom>
          <a:noFill/>
        </p:spPr>
        <p:txBody>
          <a:bodyPr wrap="square">
            <a:spAutoFit/>
          </a:bodyPr>
          <a:lstStyle/>
          <a:p>
            <a:r>
              <a:rPr lang="en-CA" b="1" dirty="0">
                <a:solidFill>
                  <a:srgbClr val="FF0000"/>
                </a:solidFill>
              </a:rPr>
              <a:t>Help with Practical Tasks:</a:t>
            </a:r>
          </a:p>
        </p:txBody>
      </p:sp>
      <p:sp>
        <p:nvSpPr>
          <p:cNvPr id="5" name="TextBox 4">
            <a:extLst>
              <a:ext uri="{FF2B5EF4-FFF2-40B4-BE49-F238E27FC236}">
                <a16:creationId xmlns:a16="http://schemas.microsoft.com/office/drawing/2014/main" id="{4B737C27-43A4-CF90-2B97-551C82560C69}"/>
              </a:ext>
            </a:extLst>
          </p:cNvPr>
          <p:cNvSpPr txBox="1"/>
          <p:nvPr/>
        </p:nvSpPr>
        <p:spPr>
          <a:xfrm>
            <a:off x="836875" y="1604563"/>
            <a:ext cx="6094674" cy="923330"/>
          </a:xfrm>
          <a:prstGeom prst="rect">
            <a:avLst/>
          </a:prstGeom>
          <a:noFill/>
        </p:spPr>
        <p:txBody>
          <a:bodyPr wrap="square">
            <a:spAutoFit/>
          </a:bodyPr>
          <a:lstStyle/>
          <a:p>
            <a:r>
              <a:rPr lang="en-US" dirty="0">
                <a:solidFill>
                  <a:srgbClr val="0070C0"/>
                </a:solidFill>
              </a:rPr>
              <a:t>Provide assistance with household chores, grocery shopping, meal preparation, and other tasks. Depression can make regular tasks seem burdensome, but your aid can help.</a:t>
            </a:r>
            <a:endParaRPr lang="en-CA" dirty="0">
              <a:solidFill>
                <a:srgbClr val="0070C0"/>
              </a:solidFill>
            </a:endParaRPr>
          </a:p>
        </p:txBody>
      </p:sp>
      <p:sp>
        <p:nvSpPr>
          <p:cNvPr id="9" name="TextBox 8">
            <a:extLst>
              <a:ext uri="{FF2B5EF4-FFF2-40B4-BE49-F238E27FC236}">
                <a16:creationId xmlns:a16="http://schemas.microsoft.com/office/drawing/2014/main" id="{86109109-6D63-5062-3C47-5F20B7D9C931}"/>
              </a:ext>
            </a:extLst>
          </p:cNvPr>
          <p:cNvSpPr txBox="1"/>
          <p:nvPr/>
        </p:nvSpPr>
        <p:spPr>
          <a:xfrm>
            <a:off x="606288" y="3940818"/>
            <a:ext cx="6094674" cy="1477328"/>
          </a:xfrm>
          <a:prstGeom prst="rect">
            <a:avLst/>
          </a:prstGeom>
          <a:noFill/>
        </p:spPr>
        <p:txBody>
          <a:bodyPr wrap="square">
            <a:spAutoFit/>
          </a:bodyPr>
          <a:lstStyle/>
          <a:p>
            <a:pPr algn="r"/>
            <a:r>
              <a:rPr lang="ar-AE" b="1" dirty="0">
                <a:solidFill>
                  <a:srgbClr val="FF0000"/>
                </a:solidFill>
              </a:rPr>
              <a:t>عملی کاموں میں مدد:</a:t>
            </a:r>
          </a:p>
          <a:p>
            <a:pPr algn="r"/>
            <a:r>
              <a:rPr lang="ar-AE" dirty="0"/>
              <a:t> </a:t>
            </a:r>
            <a:r>
              <a:rPr lang="ar-AE" dirty="0">
                <a:solidFill>
                  <a:srgbClr val="0070C0"/>
                </a:solidFill>
              </a:rPr>
              <a:t>گھریلو کاموں، گروسری کی خریداری، کھانے کی تیاری، یا دیگر ذمہ داریوں میں مدد کریں۔</a:t>
            </a:r>
          </a:p>
          <a:p>
            <a:pPr algn="r"/>
            <a:r>
              <a:rPr lang="ar-AE" dirty="0">
                <a:solidFill>
                  <a:srgbClr val="0070C0"/>
                </a:solidFill>
              </a:rPr>
              <a:t> ڈپریشن روزمرہ کے کاموں کو بھاری لگ سکتا ہے، اور آپ کی مدد کچھ بوجھ کو کم کر سکتی ہے۔</a:t>
            </a:r>
            <a:endParaRPr lang="en-CA" dirty="0">
              <a:solidFill>
                <a:srgbClr val="0070C0"/>
              </a:solidFill>
            </a:endParaRPr>
          </a:p>
        </p:txBody>
      </p:sp>
      <p:pic>
        <p:nvPicPr>
          <p:cNvPr id="8194" name="Picture 2" descr="What we do">
            <a:extLst>
              <a:ext uri="{FF2B5EF4-FFF2-40B4-BE49-F238E27FC236}">
                <a16:creationId xmlns:a16="http://schemas.microsoft.com/office/drawing/2014/main" id="{6F492C6F-0EE7-00EF-712D-582122408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941" y="2062445"/>
            <a:ext cx="3181184" cy="240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barn(inVertical)">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2E215-C964-0CD6-2A34-8C89B5E915B6}"/>
              </a:ext>
            </a:extLst>
          </p:cNvPr>
          <p:cNvSpPr txBox="1"/>
          <p:nvPr/>
        </p:nvSpPr>
        <p:spPr>
          <a:xfrm>
            <a:off x="296187" y="1542063"/>
            <a:ext cx="6094674" cy="923330"/>
          </a:xfrm>
          <a:prstGeom prst="rect">
            <a:avLst/>
          </a:prstGeom>
          <a:noFill/>
        </p:spPr>
        <p:txBody>
          <a:bodyPr wrap="square">
            <a:spAutoFit/>
          </a:bodyPr>
          <a:lstStyle/>
          <a:p>
            <a:r>
              <a:rPr lang="en-US" b="1" dirty="0">
                <a:solidFill>
                  <a:srgbClr val="C00000"/>
                </a:solidFill>
              </a:rPr>
              <a:t>Respect their boundaries</a:t>
            </a:r>
            <a:r>
              <a:rPr lang="en-US" b="1" dirty="0">
                <a:solidFill>
                  <a:schemeClr val="accent4">
                    <a:lumMod val="50000"/>
                  </a:schemeClr>
                </a:solidFill>
              </a:rPr>
              <a:t>: </a:t>
            </a:r>
            <a:r>
              <a:rPr lang="en-US" dirty="0">
                <a:solidFill>
                  <a:schemeClr val="accent4">
                    <a:lumMod val="50000"/>
                  </a:schemeClr>
                </a:solidFill>
              </a:rPr>
              <a:t>They may need space, so respect their need for solitude. Discuss their preferences and boundaries.</a:t>
            </a:r>
            <a:endParaRPr lang="en-CA" dirty="0">
              <a:solidFill>
                <a:schemeClr val="accent4">
                  <a:lumMod val="50000"/>
                </a:schemeClr>
              </a:solidFill>
            </a:endParaRPr>
          </a:p>
        </p:txBody>
      </p:sp>
      <p:sp>
        <p:nvSpPr>
          <p:cNvPr id="5" name="TextBox 4">
            <a:extLst>
              <a:ext uri="{FF2B5EF4-FFF2-40B4-BE49-F238E27FC236}">
                <a16:creationId xmlns:a16="http://schemas.microsoft.com/office/drawing/2014/main" id="{F0651FA5-7AB8-ADB2-7D83-F2613F2108CC}"/>
              </a:ext>
            </a:extLst>
          </p:cNvPr>
          <p:cNvSpPr txBox="1"/>
          <p:nvPr/>
        </p:nvSpPr>
        <p:spPr>
          <a:xfrm>
            <a:off x="415457" y="4078530"/>
            <a:ext cx="6094674" cy="923330"/>
          </a:xfrm>
          <a:prstGeom prst="rect">
            <a:avLst/>
          </a:prstGeom>
          <a:noFill/>
        </p:spPr>
        <p:txBody>
          <a:bodyPr wrap="square">
            <a:spAutoFit/>
          </a:bodyPr>
          <a:lstStyle/>
          <a:p>
            <a:r>
              <a:rPr lang="ar-AE" b="1" dirty="0">
                <a:solidFill>
                  <a:srgbClr val="C00000"/>
                </a:solidFill>
              </a:rPr>
              <a:t>ان کی حدود کا احترام کریں: </a:t>
            </a:r>
            <a:r>
              <a:rPr lang="ar-AE" dirty="0">
                <a:solidFill>
                  <a:schemeClr val="accent4">
                    <a:lumMod val="50000"/>
                  </a:schemeClr>
                </a:solidFill>
              </a:rPr>
              <a:t>انہیں جگہ کی ضرورت ہوسکتی ہے، لہذا ان کی تنہائی کی ضرورت کا احترام کریں۔ ان کی ترجیحات اور حدود پر تبادلہ خیال کریں۔</a:t>
            </a:r>
            <a:endParaRPr lang="en-CA" dirty="0">
              <a:solidFill>
                <a:schemeClr val="accent4">
                  <a:lumMod val="50000"/>
                </a:schemeClr>
              </a:solidFill>
            </a:endParaRPr>
          </a:p>
        </p:txBody>
      </p:sp>
      <p:pic>
        <p:nvPicPr>
          <p:cNvPr id="9218" name="Picture 2" descr="How to Respect People's Boundaries with Grace (Even When It Hurts) – PureWow">
            <a:extLst>
              <a:ext uri="{FF2B5EF4-FFF2-40B4-BE49-F238E27FC236}">
                <a16:creationId xmlns:a16="http://schemas.microsoft.com/office/drawing/2014/main" id="{C88088D9-1F24-3A30-BC62-F08D5FDD7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03728"/>
            <a:ext cx="4139027" cy="216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anim calcmode="lin" valueType="num">
                                      <p:cBhvr>
                                        <p:cTn id="8" dur="2000" fill="hold"/>
                                        <p:tgtEl>
                                          <p:spTgt spid="9218"/>
                                        </p:tgtEl>
                                        <p:attrNameLst>
                                          <p:attrName>ppt_w</p:attrName>
                                        </p:attrNameLst>
                                      </p:cBhvr>
                                      <p:tavLst>
                                        <p:tav tm="0" fmla="#ppt_w*sin(2.5*pi*$)">
                                          <p:val>
                                            <p:fltVal val="0"/>
                                          </p:val>
                                        </p:tav>
                                        <p:tav tm="100000">
                                          <p:val>
                                            <p:fltVal val="1"/>
                                          </p:val>
                                        </p:tav>
                                      </p:tavLst>
                                    </p:anim>
                                    <p:anim calcmode="lin" valueType="num">
                                      <p:cBhvr>
                                        <p:cTn id="9" dur="20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53848-A2A4-918C-9FC7-0A6036751B9E}"/>
              </a:ext>
            </a:extLst>
          </p:cNvPr>
          <p:cNvSpPr txBox="1"/>
          <p:nvPr/>
        </p:nvSpPr>
        <p:spPr>
          <a:xfrm>
            <a:off x="429371" y="1247865"/>
            <a:ext cx="6094674" cy="923330"/>
          </a:xfrm>
          <a:prstGeom prst="rect">
            <a:avLst/>
          </a:prstGeom>
          <a:noFill/>
        </p:spPr>
        <p:txBody>
          <a:bodyPr wrap="square">
            <a:spAutoFit/>
          </a:bodyPr>
          <a:lstStyle/>
          <a:p>
            <a:r>
              <a:rPr lang="en-US" dirty="0">
                <a:solidFill>
                  <a:srgbClr val="FF0000"/>
                </a:solidFill>
              </a:rPr>
              <a:t>Stay Patient and Understanding: </a:t>
            </a:r>
            <a:r>
              <a:rPr lang="en-US" dirty="0">
                <a:solidFill>
                  <a:srgbClr val="002060"/>
                </a:solidFill>
              </a:rPr>
              <a:t>Depression treatment takes time and may involve ups and downs. Providing continuing help requires patience and understanding.</a:t>
            </a:r>
            <a:endParaRPr lang="en-CA" dirty="0">
              <a:solidFill>
                <a:srgbClr val="002060"/>
              </a:solidFill>
            </a:endParaRPr>
          </a:p>
        </p:txBody>
      </p:sp>
      <p:sp>
        <p:nvSpPr>
          <p:cNvPr id="5" name="TextBox 4">
            <a:extLst>
              <a:ext uri="{FF2B5EF4-FFF2-40B4-BE49-F238E27FC236}">
                <a16:creationId xmlns:a16="http://schemas.microsoft.com/office/drawing/2014/main" id="{B9551118-B4B4-63F0-CFC3-9A1D543C1221}"/>
              </a:ext>
            </a:extLst>
          </p:cNvPr>
          <p:cNvSpPr txBox="1"/>
          <p:nvPr/>
        </p:nvSpPr>
        <p:spPr>
          <a:xfrm>
            <a:off x="526774" y="4595365"/>
            <a:ext cx="6094674" cy="923330"/>
          </a:xfrm>
          <a:prstGeom prst="rect">
            <a:avLst/>
          </a:prstGeom>
          <a:noFill/>
        </p:spPr>
        <p:txBody>
          <a:bodyPr wrap="square">
            <a:spAutoFit/>
          </a:bodyPr>
          <a:lstStyle/>
          <a:p>
            <a:r>
              <a:rPr lang="ar-AE" dirty="0">
                <a:solidFill>
                  <a:srgbClr val="FF0000"/>
                </a:solidFill>
              </a:rPr>
              <a:t>صبر کریں اور سمجھیں: </a:t>
            </a:r>
            <a:r>
              <a:rPr lang="ar-AE" dirty="0">
                <a:solidFill>
                  <a:srgbClr val="002060"/>
                </a:solidFill>
              </a:rPr>
              <a:t>ڈپریشن کے علاج میں وقت لگتا ہے اور اس میں اتار چڑھاؤ شامل ہو سکتے ہیں۔ مسلسل مدد فراہم کرنے کے لیے صبر اور سمجھ کی ضرورت ہوتی ہے۔</a:t>
            </a:r>
            <a:endParaRPr lang="en-CA" dirty="0">
              <a:solidFill>
                <a:srgbClr val="002060"/>
              </a:solidFill>
            </a:endParaRPr>
          </a:p>
        </p:txBody>
      </p:sp>
      <p:pic>
        <p:nvPicPr>
          <p:cNvPr id="10242" name="Picture 2" descr="25 Easy Ways to Improve Your Patience and Understanding - Sharing Life and  Love">
            <a:extLst>
              <a:ext uri="{FF2B5EF4-FFF2-40B4-BE49-F238E27FC236}">
                <a16:creationId xmlns:a16="http://schemas.microsoft.com/office/drawing/2014/main" id="{F7737FDC-C3CB-7362-74D5-3A0D695BD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915" y="26289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2000"/>
                                        <p:tgtEl>
                                          <p:spTgt spid="10242"/>
                                        </p:tgtEl>
                                      </p:cBhvr>
                                    </p:animEffect>
                                    <p:anim calcmode="lin" valueType="num">
                                      <p:cBhvr>
                                        <p:cTn id="18" dur="2000" fill="hold"/>
                                        <p:tgtEl>
                                          <p:spTgt spid="10242"/>
                                        </p:tgtEl>
                                        <p:attrNameLst>
                                          <p:attrName>ppt_w</p:attrName>
                                        </p:attrNameLst>
                                      </p:cBhvr>
                                      <p:tavLst>
                                        <p:tav tm="0" fmla="#ppt_w*sin(2.5*pi*$)">
                                          <p:val>
                                            <p:fltVal val="0"/>
                                          </p:val>
                                        </p:tav>
                                        <p:tav tm="100000">
                                          <p:val>
                                            <p:fltVal val="1"/>
                                          </p:val>
                                        </p:tav>
                                      </p:tavLst>
                                    </p:anim>
                                    <p:anim calcmode="lin" valueType="num">
                                      <p:cBhvr>
                                        <p:cTn id="19" dur="2000" fill="hold"/>
                                        <p:tgtEl>
                                          <p:spTgt spid="102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75B2B-20B9-64F2-79E4-08318A3B68D3}"/>
              </a:ext>
            </a:extLst>
          </p:cNvPr>
          <p:cNvSpPr txBox="1"/>
          <p:nvPr/>
        </p:nvSpPr>
        <p:spPr>
          <a:xfrm>
            <a:off x="741460" y="841860"/>
            <a:ext cx="6094674" cy="923330"/>
          </a:xfrm>
          <a:prstGeom prst="rect">
            <a:avLst/>
          </a:prstGeom>
          <a:noFill/>
        </p:spPr>
        <p:txBody>
          <a:bodyPr wrap="square">
            <a:spAutoFit/>
          </a:bodyPr>
          <a:lstStyle/>
          <a:p>
            <a:r>
              <a:rPr lang="en-US" b="1" dirty="0">
                <a:solidFill>
                  <a:srgbClr val="FF0000"/>
                </a:solidFill>
              </a:rPr>
              <a:t>Not Criticizing or Judging</a:t>
            </a:r>
            <a:r>
              <a:rPr lang="en-US" b="1" dirty="0">
                <a:solidFill>
                  <a:srgbClr val="7030A0"/>
                </a:solidFill>
              </a:rPr>
              <a:t>: </a:t>
            </a:r>
            <a:r>
              <a:rPr lang="en-US" dirty="0">
                <a:solidFill>
                  <a:srgbClr val="7030A0"/>
                </a:solidFill>
              </a:rPr>
              <a:t>Avoid criticizing their beliefs, feelings, or conduct. Instead, promote positive reinforcement and constructive feedback.</a:t>
            </a:r>
            <a:endParaRPr lang="en-CA" dirty="0">
              <a:solidFill>
                <a:srgbClr val="7030A0"/>
              </a:solidFill>
            </a:endParaRPr>
          </a:p>
        </p:txBody>
      </p:sp>
      <p:sp>
        <p:nvSpPr>
          <p:cNvPr id="5" name="TextBox 4">
            <a:extLst>
              <a:ext uri="{FF2B5EF4-FFF2-40B4-BE49-F238E27FC236}">
                <a16:creationId xmlns:a16="http://schemas.microsoft.com/office/drawing/2014/main" id="{538E6587-44F9-639E-2168-683188866DAD}"/>
              </a:ext>
            </a:extLst>
          </p:cNvPr>
          <p:cNvSpPr txBox="1"/>
          <p:nvPr/>
        </p:nvSpPr>
        <p:spPr>
          <a:xfrm>
            <a:off x="288235" y="4436827"/>
            <a:ext cx="6094674" cy="923330"/>
          </a:xfrm>
          <a:prstGeom prst="rect">
            <a:avLst/>
          </a:prstGeom>
          <a:noFill/>
        </p:spPr>
        <p:txBody>
          <a:bodyPr wrap="square">
            <a:spAutoFit/>
          </a:bodyPr>
          <a:lstStyle/>
          <a:p>
            <a:pPr algn="r"/>
            <a:r>
              <a:rPr lang="ar-AE" b="1" dirty="0">
                <a:solidFill>
                  <a:srgbClr val="FF0000"/>
                </a:solidFill>
              </a:rPr>
              <a:t>تنقید یا فیصلہ نہ کرنا:</a:t>
            </a:r>
          </a:p>
          <a:p>
            <a:pPr algn="r"/>
            <a:r>
              <a:rPr lang="ar-AE" dirty="0"/>
              <a:t> </a:t>
            </a:r>
            <a:r>
              <a:rPr lang="ar-AE" dirty="0">
                <a:solidFill>
                  <a:srgbClr val="7030A0"/>
                </a:solidFill>
              </a:rPr>
              <a:t>ان کے عقائد، احساسات یا طرز عمل پر تنقید کرنے سے گریز کریں۔</a:t>
            </a:r>
          </a:p>
          <a:p>
            <a:pPr algn="r"/>
            <a:r>
              <a:rPr lang="ar-AE" dirty="0">
                <a:solidFill>
                  <a:srgbClr val="7030A0"/>
                </a:solidFill>
              </a:rPr>
              <a:t> اس کے بجائے، مثبت کمک اور تعمیری آراء کو فروغ دیں۔</a:t>
            </a:r>
            <a:endParaRPr lang="en-CA" dirty="0">
              <a:solidFill>
                <a:srgbClr val="7030A0"/>
              </a:solidFill>
            </a:endParaRPr>
          </a:p>
        </p:txBody>
      </p:sp>
      <p:pic>
        <p:nvPicPr>
          <p:cNvPr id="11266" name="Picture 2" descr="Beware of Criticizing Others | Criticism Meaning | Effects of Criticizing |  Do Not Criticize | Stop Judging Others | To Avoid Criticism Say Nothing Do  Nothing Be Nothing">
            <a:extLst>
              <a:ext uri="{FF2B5EF4-FFF2-40B4-BE49-F238E27FC236}">
                <a16:creationId xmlns:a16="http://schemas.microsoft.com/office/drawing/2014/main" id="{41998693-A8B5-46BF-8E40-1E668A48F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501" y="1765190"/>
            <a:ext cx="4110949" cy="267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7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FAAB68-8EA9-0635-97CF-5D3220D970FF}"/>
              </a:ext>
            </a:extLst>
          </p:cNvPr>
          <p:cNvSpPr txBox="1"/>
          <p:nvPr/>
        </p:nvSpPr>
        <p:spPr>
          <a:xfrm>
            <a:off x="439310" y="1088839"/>
            <a:ext cx="6094674" cy="923330"/>
          </a:xfrm>
          <a:prstGeom prst="rect">
            <a:avLst/>
          </a:prstGeom>
          <a:noFill/>
        </p:spPr>
        <p:txBody>
          <a:bodyPr wrap="square">
            <a:spAutoFit/>
          </a:bodyPr>
          <a:lstStyle/>
          <a:p>
            <a:r>
              <a:rPr lang="en-US" b="1" dirty="0">
                <a:solidFill>
                  <a:srgbClr val="FF0000"/>
                </a:solidFill>
              </a:rPr>
              <a:t>Promote Socialization: </a:t>
            </a:r>
            <a:r>
              <a:rPr lang="en-US" dirty="0">
                <a:solidFill>
                  <a:schemeClr val="accent6">
                    <a:lumMod val="75000"/>
                  </a:schemeClr>
                </a:solidFill>
              </a:rPr>
              <a:t>Encourage them to keep friends and family. Social relationships can minimize isolation and provide emotional support.</a:t>
            </a:r>
            <a:endParaRPr lang="en-CA" dirty="0">
              <a:solidFill>
                <a:schemeClr val="accent6">
                  <a:lumMod val="75000"/>
                </a:schemeClr>
              </a:solidFill>
            </a:endParaRPr>
          </a:p>
        </p:txBody>
      </p:sp>
      <p:sp>
        <p:nvSpPr>
          <p:cNvPr id="5" name="TextBox 4">
            <a:extLst>
              <a:ext uri="{FF2B5EF4-FFF2-40B4-BE49-F238E27FC236}">
                <a16:creationId xmlns:a16="http://schemas.microsoft.com/office/drawing/2014/main" id="{E73D7FC3-129D-E466-D607-455AFB0C0B6E}"/>
              </a:ext>
            </a:extLst>
          </p:cNvPr>
          <p:cNvSpPr txBox="1"/>
          <p:nvPr/>
        </p:nvSpPr>
        <p:spPr>
          <a:xfrm>
            <a:off x="510872" y="4703356"/>
            <a:ext cx="6094674" cy="1200329"/>
          </a:xfrm>
          <a:prstGeom prst="rect">
            <a:avLst/>
          </a:prstGeom>
          <a:noFill/>
        </p:spPr>
        <p:txBody>
          <a:bodyPr wrap="square">
            <a:spAutoFit/>
          </a:bodyPr>
          <a:lstStyle/>
          <a:p>
            <a:r>
              <a:rPr lang="ar-AE" b="1" dirty="0">
                <a:solidFill>
                  <a:srgbClr val="FF0000"/>
                </a:solidFill>
              </a:rPr>
              <a:t>سماجی ک کو تعلقات فروغ دیں: </a:t>
            </a:r>
            <a:r>
              <a:rPr lang="ar-AE" dirty="0">
                <a:solidFill>
                  <a:schemeClr val="accent6">
                    <a:lumMod val="75000"/>
                  </a:schemeClr>
                </a:solidFill>
              </a:rPr>
              <a:t>ان کی حوصلہ افزائی کریں کہ وہ دوستوں اور خاندان والوں کو رکھیں۔</a:t>
            </a:r>
          </a:p>
          <a:p>
            <a:r>
              <a:rPr lang="ar-AE" dirty="0">
                <a:solidFill>
                  <a:schemeClr val="accent6">
                    <a:lumMod val="75000"/>
                  </a:schemeClr>
                </a:solidFill>
              </a:rPr>
              <a:t> سماجی تعلقات تنہائی کو کم کر سکتے ہیں اور جذباتی مدد فراہم کر سکتے ہیں۔</a:t>
            </a:r>
            <a:endParaRPr lang="en-CA" dirty="0">
              <a:solidFill>
                <a:schemeClr val="accent6">
                  <a:lumMod val="75000"/>
                </a:schemeClr>
              </a:solidFill>
            </a:endParaRPr>
          </a:p>
        </p:txBody>
      </p:sp>
      <p:pic>
        <p:nvPicPr>
          <p:cNvPr id="12290" name="Picture 2" descr="How to Engage Seniors in Socialization">
            <a:extLst>
              <a:ext uri="{FF2B5EF4-FFF2-40B4-BE49-F238E27FC236}">
                <a16:creationId xmlns:a16="http://schemas.microsoft.com/office/drawing/2014/main" id="{B8C56AF1-E18F-2A19-6BED-15987BAEF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132" y="2012170"/>
            <a:ext cx="3620867" cy="269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3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fade">
                                      <p:cBhvr>
                                        <p:cTn id="17" dur="2000"/>
                                        <p:tgtEl>
                                          <p:spTgt spid="12290"/>
                                        </p:tgtEl>
                                      </p:cBhvr>
                                    </p:animEffect>
                                    <p:anim calcmode="lin" valueType="num">
                                      <p:cBhvr>
                                        <p:cTn id="18" dur="2000" fill="hold"/>
                                        <p:tgtEl>
                                          <p:spTgt spid="12290"/>
                                        </p:tgtEl>
                                        <p:attrNameLst>
                                          <p:attrName>ppt_w</p:attrName>
                                        </p:attrNameLst>
                                      </p:cBhvr>
                                      <p:tavLst>
                                        <p:tav tm="0" fmla="#ppt_w*sin(2.5*pi*$)">
                                          <p:val>
                                            <p:fltVal val="0"/>
                                          </p:val>
                                        </p:tav>
                                        <p:tav tm="100000">
                                          <p:val>
                                            <p:fltVal val="1"/>
                                          </p:val>
                                        </p:tav>
                                      </p:tavLst>
                                    </p:anim>
                                    <p:anim calcmode="lin" valueType="num">
                                      <p:cBhvr>
                                        <p:cTn id="19"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416935-6B24-AE60-D886-E18ED791DF92}"/>
              </a:ext>
            </a:extLst>
          </p:cNvPr>
          <p:cNvSpPr txBox="1"/>
          <p:nvPr/>
        </p:nvSpPr>
        <p:spPr>
          <a:xfrm>
            <a:off x="351845" y="1219387"/>
            <a:ext cx="6094674" cy="646331"/>
          </a:xfrm>
          <a:prstGeom prst="rect">
            <a:avLst/>
          </a:prstGeom>
          <a:noFill/>
        </p:spPr>
        <p:txBody>
          <a:bodyPr wrap="square">
            <a:spAutoFit/>
          </a:bodyPr>
          <a:lstStyle/>
          <a:p>
            <a:r>
              <a:rPr lang="en-US" b="1" dirty="0">
                <a:solidFill>
                  <a:srgbClr val="FF0000"/>
                </a:solidFill>
              </a:rPr>
              <a:t>Consider Family Therapy: </a:t>
            </a:r>
            <a:r>
              <a:rPr lang="en-US" dirty="0">
                <a:solidFill>
                  <a:schemeClr val="accent1">
                    <a:lumMod val="75000"/>
                  </a:schemeClr>
                </a:solidFill>
              </a:rPr>
              <a:t>If appropriate, try family therapy. Family therapy helps fix problems and increase communication.</a:t>
            </a:r>
            <a:endParaRPr lang="en-CA" dirty="0">
              <a:solidFill>
                <a:schemeClr val="accent1">
                  <a:lumMod val="75000"/>
                </a:schemeClr>
              </a:solidFill>
            </a:endParaRPr>
          </a:p>
        </p:txBody>
      </p:sp>
      <p:sp>
        <p:nvSpPr>
          <p:cNvPr id="5" name="TextBox 4">
            <a:extLst>
              <a:ext uri="{FF2B5EF4-FFF2-40B4-BE49-F238E27FC236}">
                <a16:creationId xmlns:a16="http://schemas.microsoft.com/office/drawing/2014/main" id="{173AFDCC-EFE7-7AF4-6C2E-3DFE0A22E668}"/>
              </a:ext>
            </a:extLst>
          </p:cNvPr>
          <p:cNvSpPr txBox="1"/>
          <p:nvPr/>
        </p:nvSpPr>
        <p:spPr>
          <a:xfrm>
            <a:off x="455213" y="4643072"/>
            <a:ext cx="6094674" cy="923330"/>
          </a:xfrm>
          <a:prstGeom prst="rect">
            <a:avLst/>
          </a:prstGeom>
          <a:noFill/>
        </p:spPr>
        <p:txBody>
          <a:bodyPr wrap="square">
            <a:spAutoFit/>
          </a:bodyPr>
          <a:lstStyle/>
          <a:p>
            <a:pPr algn="r"/>
            <a:r>
              <a:rPr lang="ar-AE" b="1" dirty="0">
                <a:solidFill>
                  <a:srgbClr val="FF0000"/>
                </a:solidFill>
              </a:rPr>
              <a:t>فیملی تھراپی پر غور کریں:</a:t>
            </a:r>
          </a:p>
          <a:p>
            <a:pPr algn="r"/>
            <a:r>
              <a:rPr lang="ar-AE" dirty="0">
                <a:solidFill>
                  <a:schemeClr val="accent1">
                    <a:lumMod val="75000"/>
                  </a:schemeClr>
                </a:solidFill>
              </a:rPr>
              <a:t> اگر مناسب ہو تو فیملی تھراپی آزمائیں۔ فیملی تھراپی مسائل کو حل کرنے اور مواصلات کو بڑھانے میں مدد کرتی ہے۔</a:t>
            </a:r>
            <a:endParaRPr lang="en-CA" dirty="0">
              <a:solidFill>
                <a:schemeClr val="accent1">
                  <a:lumMod val="75000"/>
                </a:schemeClr>
              </a:solidFill>
            </a:endParaRPr>
          </a:p>
        </p:txBody>
      </p:sp>
      <p:pic>
        <p:nvPicPr>
          <p:cNvPr id="13314" name="Picture 2" descr="Family Therapy | Online &amp; In-Person - Maria Droste Counseling Center Denver">
            <a:extLst>
              <a:ext uri="{FF2B5EF4-FFF2-40B4-BE49-F238E27FC236}">
                <a16:creationId xmlns:a16="http://schemas.microsoft.com/office/drawing/2014/main" id="{C1E8CBA1-EF58-CF51-49B6-83BD7BF9F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493" y="1865718"/>
            <a:ext cx="3767304" cy="277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3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3314"/>
                                        </p:tgtEl>
                                        <p:attrNameLst>
                                          <p:attrName>style.visibility</p:attrName>
                                        </p:attrNameLst>
                                      </p:cBhvr>
                                      <p:to>
                                        <p:strVal val="visible"/>
                                      </p:to>
                                    </p:set>
                                    <p:anim calcmode="lin" valueType="num">
                                      <p:cBhvr>
                                        <p:cTn id="17" dur="500" fill="hold"/>
                                        <p:tgtEl>
                                          <p:spTgt spid="13314"/>
                                        </p:tgtEl>
                                        <p:attrNameLst>
                                          <p:attrName>ppt_w</p:attrName>
                                        </p:attrNameLst>
                                      </p:cBhvr>
                                      <p:tavLst>
                                        <p:tav tm="0">
                                          <p:val>
                                            <p:fltVal val="0"/>
                                          </p:val>
                                        </p:tav>
                                        <p:tav tm="100000">
                                          <p:val>
                                            <p:strVal val="#ppt_w"/>
                                          </p:val>
                                        </p:tav>
                                      </p:tavLst>
                                    </p:anim>
                                    <p:anim calcmode="lin" valueType="num">
                                      <p:cBhvr>
                                        <p:cTn id="18" dur="500" fill="hold"/>
                                        <p:tgtEl>
                                          <p:spTgt spid="13314"/>
                                        </p:tgtEl>
                                        <p:attrNameLst>
                                          <p:attrName>ppt_h</p:attrName>
                                        </p:attrNameLst>
                                      </p:cBhvr>
                                      <p:tavLst>
                                        <p:tav tm="0">
                                          <p:val>
                                            <p:fltVal val="0"/>
                                          </p:val>
                                        </p:tav>
                                        <p:tav tm="100000">
                                          <p:val>
                                            <p:strVal val="#ppt_h"/>
                                          </p:val>
                                        </p:tav>
                                      </p:tavLst>
                                    </p:anim>
                                    <p:animEffect transition="in" filter="fade">
                                      <p:cBhvr>
                                        <p:cTn id="1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138CF-DCC7-339C-FBC4-23C6E9DFB3C4}"/>
              </a:ext>
            </a:extLst>
          </p:cNvPr>
          <p:cNvSpPr txBox="1"/>
          <p:nvPr/>
        </p:nvSpPr>
        <p:spPr>
          <a:xfrm>
            <a:off x="1479611" y="814558"/>
            <a:ext cx="6094674" cy="1200329"/>
          </a:xfrm>
          <a:prstGeom prst="rect">
            <a:avLst/>
          </a:prstGeom>
          <a:noFill/>
        </p:spPr>
        <p:txBody>
          <a:bodyPr wrap="square">
            <a:spAutoFit/>
          </a:bodyPr>
          <a:lstStyle/>
          <a:p>
            <a:r>
              <a:rPr lang="en-US" sz="2400" dirty="0">
                <a:solidFill>
                  <a:srgbClr val="FF0000"/>
                </a:solidFill>
              </a:rPr>
              <a:t>Watch for Warnings: </a:t>
            </a:r>
            <a:r>
              <a:rPr lang="en-US" sz="2400" dirty="0">
                <a:solidFill>
                  <a:schemeClr val="accent2">
                    <a:lumMod val="75000"/>
                  </a:schemeClr>
                </a:solidFill>
              </a:rPr>
              <a:t>Watch for sadness or suicidal thoughts worsening. For their safety, seek expert aid immediately.</a:t>
            </a:r>
            <a:endParaRPr lang="en-CA" sz="2400" dirty="0">
              <a:solidFill>
                <a:schemeClr val="accent2">
                  <a:lumMod val="75000"/>
                </a:schemeClr>
              </a:solidFill>
            </a:endParaRPr>
          </a:p>
        </p:txBody>
      </p:sp>
      <p:sp>
        <p:nvSpPr>
          <p:cNvPr id="5" name="TextBox 4">
            <a:extLst>
              <a:ext uri="{FF2B5EF4-FFF2-40B4-BE49-F238E27FC236}">
                <a16:creationId xmlns:a16="http://schemas.microsoft.com/office/drawing/2014/main" id="{D43B7799-985F-AE26-AAC3-E3F2C8BB49FD}"/>
              </a:ext>
            </a:extLst>
          </p:cNvPr>
          <p:cNvSpPr txBox="1"/>
          <p:nvPr/>
        </p:nvSpPr>
        <p:spPr>
          <a:xfrm>
            <a:off x="668969" y="4839137"/>
            <a:ext cx="6094674" cy="1015663"/>
          </a:xfrm>
          <a:prstGeom prst="rect">
            <a:avLst/>
          </a:prstGeom>
          <a:noFill/>
        </p:spPr>
        <p:txBody>
          <a:bodyPr wrap="square">
            <a:spAutoFit/>
          </a:bodyPr>
          <a:lstStyle/>
          <a:p>
            <a:pPr algn="r"/>
            <a:r>
              <a:rPr lang="ar-AE" sz="2000" dirty="0">
                <a:solidFill>
                  <a:srgbClr val="FF0000"/>
                </a:solidFill>
              </a:rPr>
              <a:t>انتاہی خطرات کے لیے دھیان دیں:</a:t>
            </a:r>
          </a:p>
          <a:p>
            <a:pPr algn="r"/>
            <a:r>
              <a:rPr lang="ar-AE" sz="2000" dirty="0">
                <a:solidFill>
                  <a:schemeClr val="accent2">
                    <a:lumMod val="75000"/>
                  </a:schemeClr>
                </a:solidFill>
              </a:rPr>
              <a:t> اداسی یا خودکشی کے خیالات خراب ہونے پر نگاہ رکھیں۔ ان کی حفاظت کے لیے، فوری طور پر ماہر کی مدد حاصل کریں۔</a:t>
            </a:r>
            <a:endParaRPr lang="en-CA" sz="2000" dirty="0">
              <a:solidFill>
                <a:schemeClr val="accent2">
                  <a:lumMod val="75000"/>
                </a:schemeClr>
              </a:solidFill>
            </a:endParaRPr>
          </a:p>
        </p:txBody>
      </p:sp>
      <p:pic>
        <p:nvPicPr>
          <p:cNvPr id="14338" name="Picture 2" descr="Building an Early Warning Sign System | NAMI: National Alliance on Mental  Illness">
            <a:extLst>
              <a:ext uri="{FF2B5EF4-FFF2-40B4-BE49-F238E27FC236}">
                <a16:creationId xmlns:a16="http://schemas.microsoft.com/office/drawing/2014/main" id="{FAA75021-1B92-E19C-A17D-79FC3182E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768" y="2016875"/>
            <a:ext cx="4239263" cy="28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p:cTn id="19" dur="1000" fill="hold"/>
                                        <p:tgtEl>
                                          <p:spTgt spid="14338"/>
                                        </p:tgtEl>
                                        <p:attrNameLst>
                                          <p:attrName>ppt_w</p:attrName>
                                        </p:attrNameLst>
                                      </p:cBhvr>
                                      <p:tavLst>
                                        <p:tav tm="0">
                                          <p:val>
                                            <p:fltVal val="0"/>
                                          </p:val>
                                        </p:tav>
                                        <p:tav tm="100000">
                                          <p:val>
                                            <p:strVal val="#ppt_w"/>
                                          </p:val>
                                        </p:tav>
                                      </p:tavLst>
                                    </p:anim>
                                    <p:anim calcmode="lin" valueType="num">
                                      <p:cBhvr>
                                        <p:cTn id="20" dur="1000" fill="hold"/>
                                        <p:tgtEl>
                                          <p:spTgt spid="14338"/>
                                        </p:tgtEl>
                                        <p:attrNameLst>
                                          <p:attrName>ppt_h</p:attrName>
                                        </p:attrNameLst>
                                      </p:cBhvr>
                                      <p:tavLst>
                                        <p:tav tm="0">
                                          <p:val>
                                            <p:fltVal val="0"/>
                                          </p:val>
                                        </p:tav>
                                        <p:tav tm="100000">
                                          <p:val>
                                            <p:strVal val="#ppt_h"/>
                                          </p:val>
                                        </p:tav>
                                      </p:tavLst>
                                    </p:anim>
                                    <p:anim calcmode="lin" valueType="num">
                                      <p:cBhvr>
                                        <p:cTn id="21" dur="1000" fill="hold"/>
                                        <p:tgtEl>
                                          <p:spTgt spid="14338"/>
                                        </p:tgtEl>
                                        <p:attrNameLst>
                                          <p:attrName>style.rotation</p:attrName>
                                        </p:attrNameLst>
                                      </p:cBhvr>
                                      <p:tavLst>
                                        <p:tav tm="0">
                                          <p:val>
                                            <p:fltVal val="90"/>
                                          </p:val>
                                        </p:tav>
                                        <p:tav tm="100000">
                                          <p:val>
                                            <p:fltVal val="0"/>
                                          </p:val>
                                        </p:tav>
                                      </p:tavLst>
                                    </p:anim>
                                    <p:animEffect transition="in" filter="fade">
                                      <p:cBhvr>
                                        <p:cTn id="22"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451E14-A609-0BBF-9053-6DC3676C6D80}"/>
              </a:ext>
            </a:extLst>
          </p:cNvPr>
          <p:cNvSpPr txBox="1"/>
          <p:nvPr/>
        </p:nvSpPr>
        <p:spPr>
          <a:xfrm>
            <a:off x="578288" y="3957130"/>
            <a:ext cx="4655191" cy="2452687"/>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dirty="0">
                <a:solidFill>
                  <a:srgbClr val="C00000"/>
                </a:solidFill>
                <a:latin typeface="+mj-lt"/>
                <a:ea typeface="+mj-ea"/>
                <a:cs typeface="+mj-cs"/>
              </a:rPr>
              <a:t>Worsening sadness or suicidal thoughts are warning signs. For their safety, seek professional help immediately.</a:t>
            </a:r>
          </a:p>
        </p:txBody>
      </p:sp>
      <p:pic>
        <p:nvPicPr>
          <p:cNvPr id="15362" name="Picture 2" descr="Download Grief Loss Despair Royalty-Free Stock Illustration Image - Pixabay">
            <a:extLst>
              <a:ext uri="{FF2B5EF4-FFF2-40B4-BE49-F238E27FC236}">
                <a16:creationId xmlns:a16="http://schemas.microsoft.com/office/drawing/2014/main" id="{8282B7AF-9043-F718-7AB6-59446B51E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939" b="1164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AD3F33-8A3E-62B9-7147-F31F9F7F3886}"/>
              </a:ext>
            </a:extLst>
          </p:cNvPr>
          <p:cNvSpPr txBox="1"/>
          <p:nvPr/>
        </p:nvSpPr>
        <p:spPr>
          <a:xfrm>
            <a:off x="5892225" y="4028666"/>
            <a:ext cx="5613395"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dirty="0">
                <a:solidFill>
                  <a:srgbClr val="C00000"/>
                </a:solidFill>
              </a:rPr>
              <a:t>بدتر اداسی یا خودکشی کے خیالات انتباہی علامات ہیں۔ ان کی حفاظت کے ليے، فوری پورا پر پیشہ ورانہ مدد طلب کریں۔</a:t>
            </a:r>
          </a:p>
        </p:txBody>
      </p:sp>
    </p:spTree>
    <p:extLst>
      <p:ext uri="{BB962C8B-B14F-4D97-AF65-F5344CB8AC3E}">
        <p14:creationId xmlns:p14="http://schemas.microsoft.com/office/powerpoint/2010/main" val="324670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1000"/>
                                  </p:stCondLst>
                                  <p:childTnLst>
                                    <p:animEffect transition="out" filter="fade">
                                      <p:cBhvr>
                                        <p:cTn id="6" dur="3000"/>
                                        <p:tgtEl>
                                          <p:spTgt spid="3"/>
                                        </p:tgtEl>
                                      </p:cBhvr>
                                    </p:animEffect>
                                    <p:anim calcmode="lin" valueType="num">
                                      <p:cBhvr>
                                        <p:cTn id="7" dur="3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3000"/>
                                        <p:tgtEl>
                                          <p:spTgt spid="3"/>
                                        </p:tgtEl>
                                        <p:attrNameLst>
                                          <p:attrName>ppt_h</p:attrName>
                                        </p:attrNameLst>
                                      </p:cBhvr>
                                      <p:tavLst>
                                        <p:tav tm="0">
                                          <p:val>
                                            <p:strVal val="ppt_h"/>
                                          </p:val>
                                        </p:tav>
                                        <p:tav tm="100000">
                                          <p:val>
                                            <p:strVal val="ppt_h"/>
                                          </p:val>
                                        </p:tav>
                                      </p:tavLst>
                                    </p:anim>
                                    <p:set>
                                      <p:cBhvr>
                                        <p:cTn id="9" dur="1" fill="hold">
                                          <p:stCondLst>
                                            <p:cond delay="2999"/>
                                          </p:stCondLst>
                                        </p:cTn>
                                        <p:tgtEl>
                                          <p:spTgt spid="3"/>
                                        </p:tgtEl>
                                        <p:attrNameLst>
                                          <p:attrName>style.visibility</p:attrName>
                                        </p:attrNameLst>
                                      </p:cBhvr>
                                      <p:to>
                                        <p:strVal val="hidden"/>
                                      </p:to>
                                    </p:set>
                                  </p:childTnLst>
                                </p:cTn>
                              </p:par>
                              <p:par>
                                <p:cTn id="10" presetID="45" presetClass="exit" presetSubtype="0" fill="hold" grpId="0" nodeType="withEffect">
                                  <p:stCondLst>
                                    <p:cond delay="1000"/>
                                  </p:stCondLst>
                                  <p:childTnLst>
                                    <p:animEffect transition="out" filter="fade">
                                      <p:cBhvr>
                                        <p:cTn id="11" dur="3000"/>
                                        <p:tgtEl>
                                          <p:spTgt spid="5"/>
                                        </p:tgtEl>
                                      </p:cBhvr>
                                    </p:animEffect>
                                    <p:anim calcmode="lin" valueType="num">
                                      <p:cBhvr>
                                        <p:cTn id="12"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3000"/>
                                        <p:tgtEl>
                                          <p:spTgt spid="5"/>
                                        </p:tgtEl>
                                        <p:attrNameLst>
                                          <p:attrName>ppt_h</p:attrName>
                                        </p:attrNameLst>
                                      </p:cBhvr>
                                      <p:tavLst>
                                        <p:tav tm="0">
                                          <p:val>
                                            <p:strVal val="ppt_h"/>
                                          </p:val>
                                        </p:tav>
                                        <p:tav tm="100000">
                                          <p:val>
                                            <p:strVal val="ppt_h"/>
                                          </p:val>
                                        </p:tav>
                                      </p:tavLst>
                                    </p:anim>
                                    <p:set>
                                      <p:cBhvr>
                                        <p:cTn id="14"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38409-1A65-C8BB-512A-8DBA3665E6D9}"/>
              </a:ext>
            </a:extLst>
          </p:cNvPr>
          <p:cNvPicPr>
            <a:picLocks noChangeAspect="1"/>
          </p:cNvPicPr>
          <p:nvPr/>
        </p:nvPicPr>
        <p:blipFill>
          <a:blip r:embed="rId2">
            <a:duotone>
              <a:prstClr val="black"/>
              <a:prstClr val="white"/>
            </a:duotone>
          </a:blip>
          <a:stretch>
            <a:fillRect/>
          </a:stretch>
        </p:blipFill>
        <p:spPr>
          <a:xfrm>
            <a:off x="3260035" y="1789044"/>
            <a:ext cx="4691270" cy="2743199"/>
          </a:xfrm>
          <a:prstGeom prst="rect">
            <a:avLst/>
          </a:prstGeom>
        </p:spPr>
      </p:pic>
    </p:spTree>
    <p:extLst>
      <p:ext uri="{BB962C8B-B14F-4D97-AF65-F5344CB8AC3E}">
        <p14:creationId xmlns:p14="http://schemas.microsoft.com/office/powerpoint/2010/main" val="3761045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0D365A7-3D6B-6E08-854F-F85DFB4E91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83167"/>
            <a:ext cx="5291666" cy="52916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ank You Vector Lettering On Tropical Leaves Background Isolated Stock  Illustration - Download Image Now - iStock">
            <a:extLst>
              <a:ext uri="{FF2B5EF4-FFF2-40B4-BE49-F238E27FC236}">
                <a16:creationId xmlns:a16="http://schemas.microsoft.com/office/drawing/2014/main" id="{D1F679D0-DBD8-37EB-09B5-4DBF14CE0E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1184379"/>
            <a:ext cx="5291667" cy="448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6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911747-F7AF-AE08-460D-F92DBA5FEEE7}"/>
              </a:ext>
            </a:extLst>
          </p:cNvPr>
          <p:cNvSpPr txBox="1"/>
          <p:nvPr/>
        </p:nvSpPr>
        <p:spPr>
          <a:xfrm>
            <a:off x="838007" y="3211606"/>
            <a:ext cx="6094674" cy="2308324"/>
          </a:xfrm>
          <a:prstGeom prst="rect">
            <a:avLst/>
          </a:prstGeom>
          <a:noFill/>
        </p:spPr>
        <p:txBody>
          <a:bodyPr wrap="square">
            <a:spAutoFit/>
          </a:bodyPr>
          <a:lstStyle/>
          <a:p>
            <a:pPr>
              <a:buFont typeface="Arial" panose="020B0604020202020204" pitchFamily="34" charset="0"/>
              <a:buChar char="•"/>
            </a:pPr>
            <a:r>
              <a:rPr lang="en-US" b="1" i="0" dirty="0">
                <a:solidFill>
                  <a:srgbClr val="FF0000"/>
                </a:solidFill>
                <a:effectLst/>
                <a:latin typeface="Noto Sans" panose="020B0502040504020204" pitchFamily="34" charset="0"/>
              </a:rPr>
              <a:t>Depression </a:t>
            </a:r>
            <a:r>
              <a:rPr kumimoji="0" lang="ar-SA" altLang="en-US" sz="1800" b="1" i="0" u="none" strike="noStrike" cap="none" normalizeH="0" baseline="0" dirty="0">
                <a:ln>
                  <a:noFill/>
                </a:ln>
                <a:solidFill>
                  <a:srgbClr val="FF0000"/>
                </a:solidFill>
                <a:effectLst/>
                <a:latin typeface="inherit"/>
                <a:cs typeface="Arial" panose="020B0604020202020204" pitchFamily="34" charset="0"/>
              </a:rPr>
              <a:t>ذہنی دباؤ</a:t>
            </a:r>
            <a:r>
              <a:rPr kumimoji="0" lang="en-US" altLang="en-US" sz="600" b="1" i="0" u="none" strike="noStrike" cap="none" normalizeH="0" baseline="0" dirty="0">
                <a:ln>
                  <a:noFill/>
                </a:ln>
                <a:solidFill>
                  <a:srgbClr val="FF0000"/>
                </a:solidFill>
                <a:effectLst/>
              </a:rPr>
              <a:t> </a:t>
            </a:r>
            <a:endParaRPr kumimoji="0" lang="en-US" altLang="en-US" sz="1400" b="1" i="0" u="none" strike="noStrike" cap="none" normalizeH="0" baseline="0" dirty="0">
              <a:ln>
                <a:noFill/>
              </a:ln>
              <a:solidFill>
                <a:srgbClr val="FF0000"/>
              </a:solidFill>
              <a:effectLst/>
              <a:latin typeface="Arial" panose="020B0604020202020204" pitchFamily="34" charset="0"/>
            </a:endParaRPr>
          </a:p>
          <a:p>
            <a:pPr algn="l">
              <a:buFont typeface="Arial" panose="020B0604020202020204" pitchFamily="34" charset="0"/>
              <a:buChar char="•"/>
            </a:pPr>
            <a:r>
              <a:rPr lang="en-US" b="1" i="0" dirty="0">
                <a:solidFill>
                  <a:schemeClr val="accent4">
                    <a:lumMod val="75000"/>
                  </a:schemeClr>
                </a:solidFill>
                <a:effectLst/>
                <a:latin typeface="Noto Sans" panose="020B0502040504020204" pitchFamily="34" charset="0"/>
              </a:rPr>
              <a:t> is a common mental disorder.</a:t>
            </a:r>
          </a:p>
          <a:p>
            <a:pPr algn="l">
              <a:buFont typeface="Arial" panose="020B0604020202020204" pitchFamily="34" charset="0"/>
              <a:buChar char="•"/>
            </a:pPr>
            <a:r>
              <a:rPr lang="en-US" b="1" i="0" dirty="0">
                <a:solidFill>
                  <a:schemeClr val="accent4">
                    <a:lumMod val="75000"/>
                  </a:schemeClr>
                </a:solidFill>
                <a:effectLst/>
                <a:latin typeface="Noto Sans" panose="020B0502040504020204" pitchFamily="34" charset="0"/>
              </a:rPr>
              <a:t>Globally, an estimated 5% of adults suffer from </a:t>
            </a:r>
            <a:r>
              <a:rPr lang="en-US" b="1" i="0" dirty="0">
                <a:solidFill>
                  <a:srgbClr val="FF0000"/>
                </a:solidFill>
                <a:effectLst/>
                <a:latin typeface="Noto Sans" panose="020B0502040504020204" pitchFamily="34" charset="0"/>
              </a:rPr>
              <a:t>depression.</a:t>
            </a:r>
          </a:p>
          <a:p>
            <a:pPr algn="l">
              <a:buFont typeface="Arial" panose="020B0604020202020204" pitchFamily="34" charset="0"/>
              <a:buChar char="•"/>
            </a:pPr>
            <a:r>
              <a:rPr lang="en-US" b="1" i="0" dirty="0">
                <a:solidFill>
                  <a:schemeClr val="accent4">
                    <a:lumMod val="75000"/>
                  </a:schemeClr>
                </a:solidFill>
                <a:effectLst/>
                <a:latin typeface="Noto Sans" panose="020B0502040504020204" pitchFamily="34" charset="0"/>
              </a:rPr>
              <a:t>More women are affected by </a:t>
            </a:r>
            <a:r>
              <a:rPr lang="en-US" b="1" i="0" dirty="0">
                <a:solidFill>
                  <a:srgbClr val="FF0000"/>
                </a:solidFill>
                <a:effectLst/>
                <a:latin typeface="Noto Sans" panose="020B0502040504020204" pitchFamily="34" charset="0"/>
              </a:rPr>
              <a:t>depression</a:t>
            </a:r>
            <a:r>
              <a:rPr lang="en-US" b="1" i="0" dirty="0">
                <a:solidFill>
                  <a:schemeClr val="accent4">
                    <a:lumMod val="75000"/>
                  </a:schemeClr>
                </a:solidFill>
                <a:effectLst/>
                <a:latin typeface="Noto Sans" panose="020B0502040504020204" pitchFamily="34" charset="0"/>
              </a:rPr>
              <a:t> than men.</a:t>
            </a:r>
          </a:p>
          <a:p>
            <a:pPr algn="l">
              <a:buFont typeface="Arial" panose="020B0604020202020204" pitchFamily="34" charset="0"/>
              <a:buChar char="•"/>
            </a:pPr>
            <a:r>
              <a:rPr lang="en-US" b="1" i="0" dirty="0">
                <a:solidFill>
                  <a:srgbClr val="FF0000"/>
                </a:solidFill>
                <a:effectLst/>
                <a:latin typeface="Noto Sans" panose="020B0502040504020204" pitchFamily="34" charset="0"/>
              </a:rPr>
              <a:t>Depression</a:t>
            </a:r>
            <a:r>
              <a:rPr lang="en-US" b="1" i="0" dirty="0">
                <a:solidFill>
                  <a:schemeClr val="accent4">
                    <a:lumMod val="75000"/>
                  </a:schemeClr>
                </a:solidFill>
                <a:effectLst/>
                <a:latin typeface="Noto Sans" panose="020B0502040504020204" pitchFamily="34" charset="0"/>
              </a:rPr>
              <a:t> can lead to suicide.</a:t>
            </a:r>
          </a:p>
          <a:p>
            <a:pPr algn="l">
              <a:buFont typeface="Arial" panose="020B0604020202020204" pitchFamily="34" charset="0"/>
              <a:buChar char="•"/>
            </a:pPr>
            <a:r>
              <a:rPr lang="en-US" b="1" i="0" dirty="0">
                <a:solidFill>
                  <a:schemeClr val="accent4">
                    <a:lumMod val="75000"/>
                  </a:schemeClr>
                </a:solidFill>
                <a:effectLst/>
                <a:latin typeface="Noto Sans" panose="020B0502040504020204" pitchFamily="34" charset="0"/>
              </a:rPr>
              <a:t>There is effective treatment for mild, moderate and severe </a:t>
            </a:r>
            <a:r>
              <a:rPr lang="en-US" b="1" i="0" dirty="0">
                <a:solidFill>
                  <a:srgbClr val="FF0000"/>
                </a:solidFill>
                <a:effectLst/>
                <a:latin typeface="Noto Sans" panose="020B0502040504020204" pitchFamily="34" charset="0"/>
              </a:rPr>
              <a:t>depression.</a:t>
            </a:r>
          </a:p>
        </p:txBody>
      </p:sp>
      <p:sp>
        <p:nvSpPr>
          <p:cNvPr id="5" name="TextBox 4">
            <a:extLst>
              <a:ext uri="{FF2B5EF4-FFF2-40B4-BE49-F238E27FC236}">
                <a16:creationId xmlns:a16="http://schemas.microsoft.com/office/drawing/2014/main" id="{A9A8DA28-DB24-22D5-68D3-2E4CED9A19D8}"/>
              </a:ext>
            </a:extLst>
          </p:cNvPr>
          <p:cNvSpPr txBox="1"/>
          <p:nvPr/>
        </p:nvSpPr>
        <p:spPr>
          <a:xfrm>
            <a:off x="838007" y="1176659"/>
            <a:ext cx="6094674" cy="1323439"/>
          </a:xfrm>
          <a:prstGeom prst="rect">
            <a:avLst/>
          </a:prstGeom>
          <a:noFill/>
        </p:spPr>
        <p:txBody>
          <a:bodyPr wrap="square">
            <a:spAutoFit/>
          </a:bodyPr>
          <a:lstStyle/>
          <a:p>
            <a:r>
              <a:rPr lang="en-US" sz="2000" b="1" i="0" dirty="0">
                <a:solidFill>
                  <a:srgbClr val="FF0000"/>
                </a:solidFill>
                <a:effectLst/>
                <a:latin typeface="Google Sans"/>
              </a:rPr>
              <a:t>Depression</a:t>
            </a:r>
            <a:r>
              <a:rPr lang="en-US" sz="2000" b="1" i="0" dirty="0">
                <a:solidFill>
                  <a:schemeClr val="accent4">
                    <a:lumMod val="75000"/>
                  </a:schemeClr>
                </a:solidFill>
                <a:effectLst/>
                <a:latin typeface="Google Sans"/>
              </a:rPr>
              <a:t> is a common but serious mood disorder. It causes severe symptoms that affect how a person feels, thinks, and handles daily activities, such as sleeping, eating, or working</a:t>
            </a:r>
            <a:r>
              <a:rPr lang="en-US" b="0" i="0" dirty="0">
                <a:solidFill>
                  <a:schemeClr val="accent4">
                    <a:lumMod val="75000"/>
                  </a:schemeClr>
                </a:solidFill>
                <a:effectLst/>
                <a:latin typeface="Google Sans"/>
              </a:rPr>
              <a:t>.</a:t>
            </a:r>
          </a:p>
        </p:txBody>
      </p:sp>
      <p:sp>
        <p:nvSpPr>
          <p:cNvPr id="6" name="Rectangle 1">
            <a:extLst>
              <a:ext uri="{FF2B5EF4-FFF2-40B4-BE49-F238E27FC236}">
                <a16:creationId xmlns:a16="http://schemas.microsoft.com/office/drawing/2014/main" id="{E832B70E-F4CD-34B0-D69E-992F7FD0E659}"/>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100" b="0" i="0" u="none" strike="noStrike" cap="none" normalizeH="0" baseline="0">
                <a:ln>
                  <a:noFill/>
                </a:ln>
                <a:solidFill>
                  <a:srgbClr val="202124"/>
                </a:solidFill>
                <a:effectLst/>
                <a:latin typeface="inherit"/>
                <a:cs typeface="Arial" panose="020B0604020202020204" pitchFamily="34" charset="0"/>
              </a:rPr>
              <a:t>ذہنی دباؤ</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AutoShape 4">
            <a:extLst>
              <a:ext uri="{FF2B5EF4-FFF2-40B4-BE49-F238E27FC236}">
                <a16:creationId xmlns:a16="http://schemas.microsoft.com/office/drawing/2014/main" id="{0ACB6A79-5BF8-3B8B-D743-C7D5DBEC1C2F}"/>
              </a:ext>
            </a:extLst>
          </p:cNvPr>
          <p:cNvSpPr>
            <a:spLocks noChangeAspect="1" noChangeArrowheads="1"/>
          </p:cNvSpPr>
          <p:nvPr/>
        </p:nvSpPr>
        <p:spPr bwMode="auto">
          <a:xfrm>
            <a:off x="5943599" y="3267986"/>
            <a:ext cx="1427259" cy="3134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8" descr="A person leaning on a window&#10;&#10;Description automatically generated">
            <a:extLst>
              <a:ext uri="{FF2B5EF4-FFF2-40B4-BE49-F238E27FC236}">
                <a16:creationId xmlns:a16="http://schemas.microsoft.com/office/drawing/2014/main" id="{51F62318-ABF6-0664-B68A-6A420DCBB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623" y="1011163"/>
            <a:ext cx="3291370" cy="4613578"/>
          </a:xfrm>
          <a:prstGeom prst="rect">
            <a:avLst/>
          </a:prstGeom>
        </p:spPr>
      </p:pic>
    </p:spTree>
    <p:extLst>
      <p:ext uri="{BB962C8B-B14F-4D97-AF65-F5344CB8AC3E}">
        <p14:creationId xmlns:p14="http://schemas.microsoft.com/office/powerpoint/2010/main" val="46691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6A6CF4-7F45-0B43-E542-C40B44CFE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12" y="503406"/>
            <a:ext cx="3076068" cy="36308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40901D9-B1D1-8CB6-068C-A68DE0D5B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98" y="641125"/>
            <a:ext cx="3219045" cy="3493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5E1072-5F73-0BCC-A78E-D123D04795C0}"/>
              </a:ext>
            </a:extLst>
          </p:cNvPr>
          <p:cNvSpPr txBox="1"/>
          <p:nvPr/>
        </p:nvSpPr>
        <p:spPr>
          <a:xfrm>
            <a:off x="5019113" y="4464734"/>
            <a:ext cx="3219045" cy="646331"/>
          </a:xfrm>
          <a:prstGeom prst="rect">
            <a:avLst/>
          </a:prstGeom>
          <a:noFill/>
        </p:spPr>
        <p:txBody>
          <a:bodyPr wrap="square">
            <a:spAutoFit/>
          </a:bodyPr>
          <a:lstStyle/>
          <a:p>
            <a:r>
              <a:rPr lang="en-US" b="0" i="0" dirty="0">
                <a:solidFill>
                  <a:srgbClr val="212121"/>
                </a:solidFill>
                <a:effectLst/>
                <a:latin typeface="Lato" panose="020F0502020204030203" pitchFamily="34" charset="0"/>
              </a:rPr>
              <a:t>Kelly was an American professional racing cyclist</a:t>
            </a:r>
            <a:endParaRPr lang="en-CA" dirty="0"/>
          </a:p>
        </p:txBody>
      </p:sp>
      <p:pic>
        <p:nvPicPr>
          <p:cNvPr id="2054" name="Picture 6">
            <a:extLst>
              <a:ext uri="{FF2B5EF4-FFF2-40B4-BE49-F238E27FC236}">
                <a16:creationId xmlns:a16="http://schemas.microsoft.com/office/drawing/2014/main" id="{0036444F-8AF0-13BE-8F62-AB3E6F185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973" y="779429"/>
            <a:ext cx="3336385" cy="3358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5E42F5-9665-177E-C020-A55EE4DB31F9}"/>
              </a:ext>
            </a:extLst>
          </p:cNvPr>
          <p:cNvSpPr txBox="1"/>
          <p:nvPr/>
        </p:nvSpPr>
        <p:spPr>
          <a:xfrm>
            <a:off x="8701036" y="4141569"/>
            <a:ext cx="2938257" cy="646331"/>
          </a:xfrm>
          <a:prstGeom prst="rect">
            <a:avLst/>
          </a:prstGeom>
          <a:noFill/>
        </p:spPr>
        <p:txBody>
          <a:bodyPr wrap="square">
            <a:spAutoFit/>
          </a:bodyPr>
          <a:lstStyle/>
          <a:p>
            <a:r>
              <a:rPr lang="en-US" b="0" i="0" dirty="0">
                <a:solidFill>
                  <a:srgbClr val="212121"/>
                </a:solidFill>
                <a:effectLst/>
                <a:latin typeface="Lato" panose="020F0502020204030203" pitchFamily="34" charset="0"/>
              </a:rPr>
              <a:t>Neal </a:t>
            </a:r>
            <a:r>
              <a:rPr lang="en-US" b="0" i="0" dirty="0" err="1">
                <a:solidFill>
                  <a:srgbClr val="212121"/>
                </a:solidFill>
                <a:effectLst/>
                <a:latin typeface="Lato" panose="020F0502020204030203" pitchFamily="34" charset="0"/>
              </a:rPr>
              <a:t>Casal</a:t>
            </a:r>
            <a:r>
              <a:rPr lang="en-US" b="0" i="0" dirty="0">
                <a:solidFill>
                  <a:srgbClr val="212121"/>
                </a:solidFill>
                <a:effectLst/>
                <a:latin typeface="Lato" panose="020F0502020204030203" pitchFamily="34" charset="0"/>
              </a:rPr>
              <a:t> rose to prominence as lead guitar</a:t>
            </a:r>
            <a:endParaRPr lang="en-CA" dirty="0"/>
          </a:p>
        </p:txBody>
      </p:sp>
      <p:sp>
        <p:nvSpPr>
          <p:cNvPr id="9" name="TextBox 8">
            <a:extLst>
              <a:ext uri="{FF2B5EF4-FFF2-40B4-BE49-F238E27FC236}">
                <a16:creationId xmlns:a16="http://schemas.microsoft.com/office/drawing/2014/main" id="{CD19A32A-2653-23BB-5AC1-AA6E8C7CC9CE}"/>
              </a:ext>
            </a:extLst>
          </p:cNvPr>
          <p:cNvSpPr txBox="1"/>
          <p:nvPr/>
        </p:nvSpPr>
        <p:spPr>
          <a:xfrm>
            <a:off x="1338728" y="4148883"/>
            <a:ext cx="6094674" cy="369332"/>
          </a:xfrm>
          <a:prstGeom prst="rect">
            <a:avLst/>
          </a:prstGeom>
          <a:noFill/>
        </p:spPr>
        <p:txBody>
          <a:bodyPr wrap="square">
            <a:spAutoFit/>
          </a:bodyPr>
          <a:lstStyle/>
          <a:p>
            <a:r>
              <a:rPr lang="en-CA" b="1" i="0" dirty="0">
                <a:solidFill>
                  <a:srgbClr val="444444"/>
                </a:solidFill>
                <a:effectLst/>
                <a:latin typeface="Lato" panose="020F0502020204030203" pitchFamily="34" charset="0"/>
              </a:rPr>
              <a:t>Robin Williams</a:t>
            </a:r>
            <a:endParaRPr lang="en-CA" dirty="0"/>
          </a:p>
        </p:txBody>
      </p:sp>
      <p:sp>
        <p:nvSpPr>
          <p:cNvPr id="11" name="TextBox 10">
            <a:extLst>
              <a:ext uri="{FF2B5EF4-FFF2-40B4-BE49-F238E27FC236}">
                <a16:creationId xmlns:a16="http://schemas.microsoft.com/office/drawing/2014/main" id="{6DA3A10F-46FB-D556-3883-39BF8AE0BC9F}"/>
              </a:ext>
            </a:extLst>
          </p:cNvPr>
          <p:cNvSpPr txBox="1"/>
          <p:nvPr/>
        </p:nvSpPr>
        <p:spPr>
          <a:xfrm>
            <a:off x="1120839" y="4532843"/>
            <a:ext cx="2916141" cy="646331"/>
          </a:xfrm>
          <a:prstGeom prst="rect">
            <a:avLst/>
          </a:prstGeom>
          <a:noFill/>
        </p:spPr>
        <p:txBody>
          <a:bodyPr wrap="square">
            <a:spAutoFit/>
          </a:bodyPr>
          <a:lstStyle/>
          <a:p>
            <a:r>
              <a:rPr lang="en-US" b="0" i="0" dirty="0">
                <a:solidFill>
                  <a:srgbClr val="212121"/>
                </a:solidFill>
                <a:effectLst/>
                <a:latin typeface="Lato" panose="020F0502020204030203" pitchFamily="34" charset="0"/>
              </a:rPr>
              <a:t>A great American comedian and actor</a:t>
            </a:r>
            <a:endParaRPr lang="en-CA" dirty="0"/>
          </a:p>
        </p:txBody>
      </p:sp>
    </p:spTree>
    <p:extLst>
      <p:ext uri="{BB962C8B-B14F-4D97-AF65-F5344CB8AC3E}">
        <p14:creationId xmlns:p14="http://schemas.microsoft.com/office/powerpoint/2010/main" val="404748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53FF2E-28E4-3E40-303A-E04C0CE32B35}"/>
              </a:ext>
            </a:extLst>
          </p:cNvPr>
          <p:cNvSpPr txBox="1"/>
          <p:nvPr/>
        </p:nvSpPr>
        <p:spPr>
          <a:xfrm>
            <a:off x="256282" y="1924215"/>
            <a:ext cx="6094378" cy="646331"/>
          </a:xfrm>
          <a:prstGeom prst="rect">
            <a:avLst/>
          </a:prstGeom>
          <a:noFill/>
        </p:spPr>
        <p:txBody>
          <a:bodyPr wrap="square">
            <a:spAutoFit/>
          </a:bodyPr>
          <a:lstStyle/>
          <a:p>
            <a:r>
              <a:rPr lang="en-US" dirty="0">
                <a:solidFill>
                  <a:schemeClr val="accent6">
                    <a:lumMod val="75000"/>
                  </a:schemeClr>
                </a:solidFill>
              </a:rPr>
              <a:t>Supporting a </a:t>
            </a:r>
            <a:r>
              <a:rPr lang="en-US" dirty="0">
                <a:solidFill>
                  <a:srgbClr val="FF0000"/>
                </a:solidFill>
              </a:rPr>
              <a:t>depressed </a:t>
            </a:r>
            <a:r>
              <a:rPr lang="en-US" dirty="0">
                <a:solidFill>
                  <a:schemeClr val="accent6">
                    <a:lumMod val="75000"/>
                  </a:schemeClr>
                </a:solidFill>
              </a:rPr>
              <a:t>family member while they live with you is difficult but vital. Here are some ways to help them.</a:t>
            </a:r>
            <a:endParaRPr lang="en-CA" dirty="0">
              <a:solidFill>
                <a:schemeClr val="accent6">
                  <a:lumMod val="75000"/>
                </a:schemeClr>
              </a:solidFill>
            </a:endParaRPr>
          </a:p>
        </p:txBody>
      </p:sp>
      <p:sp>
        <p:nvSpPr>
          <p:cNvPr id="9" name="TextBox 8">
            <a:extLst>
              <a:ext uri="{FF2B5EF4-FFF2-40B4-BE49-F238E27FC236}">
                <a16:creationId xmlns:a16="http://schemas.microsoft.com/office/drawing/2014/main" id="{FBE2D51E-B198-8FC7-07E5-D5CCEBC9FEA1}"/>
              </a:ext>
            </a:extLst>
          </p:cNvPr>
          <p:cNvSpPr txBox="1"/>
          <p:nvPr/>
        </p:nvSpPr>
        <p:spPr>
          <a:xfrm>
            <a:off x="57647" y="3873093"/>
            <a:ext cx="6094674" cy="1477328"/>
          </a:xfrm>
          <a:prstGeom prst="rect">
            <a:avLst/>
          </a:prstGeom>
          <a:noFill/>
        </p:spPr>
        <p:txBody>
          <a:bodyPr wrap="square">
            <a:spAutoFit/>
          </a:bodyPr>
          <a:lstStyle/>
          <a:p>
            <a:pPr algn="r"/>
            <a:r>
              <a:rPr lang="ar-AE" dirty="0">
                <a:solidFill>
                  <a:schemeClr val="accent6">
                    <a:lumMod val="75000"/>
                  </a:schemeClr>
                </a:solidFill>
              </a:rPr>
              <a:t>خاندان کے کسی ایسے فرد کی مدد کرنا جو آپ کے ساتھ رہتے ہوئے افسردگی یعنی </a:t>
            </a:r>
            <a:r>
              <a:rPr lang="ar-AE" dirty="0">
                <a:solidFill>
                  <a:srgbClr val="FF0000"/>
                </a:solidFill>
              </a:rPr>
              <a:t>ڈپریشن</a:t>
            </a:r>
            <a:r>
              <a:rPr lang="ar-AE" dirty="0">
                <a:solidFill>
                  <a:schemeClr val="accent6">
                    <a:lumMod val="75000"/>
                  </a:schemeClr>
                </a:solidFill>
              </a:rPr>
              <a:t> سے نمٹ رہا ہو</a:t>
            </a:r>
            <a:endParaRPr lang="en-CA" dirty="0">
              <a:solidFill>
                <a:schemeClr val="accent6">
                  <a:lumMod val="75000"/>
                </a:schemeClr>
              </a:solidFill>
            </a:endParaRPr>
          </a:p>
          <a:p>
            <a:pPr algn="r"/>
            <a:r>
              <a:rPr lang="ar-AE" dirty="0">
                <a:solidFill>
                  <a:schemeClr val="accent6">
                    <a:lumMod val="75000"/>
                  </a:schemeClr>
                </a:solidFill>
              </a:rPr>
              <a:t>۔اس بیماری سے باہرنکلنا مشکل ہو سکتا ہے، لیکن اس سےنمٹنےکی مدد کرنا ان کی فلاح وبہبود کے لیے ناقابل یقین حد تک اہم ہے۔ یہاں کچھ اقدامات ہیں جو آپ ان کو  تعاون فراہم کرنے کے لیے اٹھا سکتے ہیں۔</a:t>
            </a:r>
            <a:endParaRPr lang="en-CA" dirty="0">
              <a:solidFill>
                <a:schemeClr val="accent6">
                  <a:lumMod val="75000"/>
                </a:schemeClr>
              </a:solidFill>
            </a:endParaRPr>
          </a:p>
        </p:txBody>
      </p:sp>
      <p:pic>
        <p:nvPicPr>
          <p:cNvPr id="10" name="Picture 9">
            <a:extLst>
              <a:ext uri="{FF2B5EF4-FFF2-40B4-BE49-F238E27FC236}">
                <a16:creationId xmlns:a16="http://schemas.microsoft.com/office/drawing/2014/main" id="{79AAE0B9-23D6-9E0E-A6C1-970FA4E14B8E}"/>
              </a:ext>
            </a:extLst>
          </p:cNvPr>
          <p:cNvPicPr>
            <a:picLocks noChangeAspect="1"/>
          </p:cNvPicPr>
          <p:nvPr/>
        </p:nvPicPr>
        <p:blipFill>
          <a:blip r:embed="rId2"/>
          <a:stretch>
            <a:fillRect/>
          </a:stretch>
        </p:blipFill>
        <p:spPr>
          <a:xfrm>
            <a:off x="6830170" y="1606164"/>
            <a:ext cx="4635611" cy="3951798"/>
          </a:xfrm>
          <a:prstGeom prst="rect">
            <a:avLst/>
          </a:prstGeom>
        </p:spPr>
      </p:pic>
    </p:spTree>
    <p:extLst>
      <p:ext uri="{BB962C8B-B14F-4D97-AF65-F5344CB8AC3E}">
        <p14:creationId xmlns:p14="http://schemas.microsoft.com/office/powerpoint/2010/main" val="30965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0A595-A580-9BCC-E76A-C41E02C58963}"/>
              </a:ext>
            </a:extLst>
          </p:cNvPr>
          <p:cNvSpPr txBox="1"/>
          <p:nvPr/>
        </p:nvSpPr>
        <p:spPr>
          <a:xfrm>
            <a:off x="3691394" y="1554835"/>
            <a:ext cx="6094674" cy="1200329"/>
          </a:xfrm>
          <a:prstGeom prst="rect">
            <a:avLst/>
          </a:prstGeom>
          <a:noFill/>
        </p:spPr>
        <p:txBody>
          <a:bodyPr wrap="square">
            <a:spAutoFit/>
          </a:bodyPr>
          <a:lstStyle/>
          <a:p>
            <a:r>
              <a:rPr lang="en-US" b="1" dirty="0">
                <a:solidFill>
                  <a:srgbClr val="FF0000"/>
                </a:solidFill>
              </a:rPr>
              <a:t>Educate Yourself About Depression: </a:t>
            </a:r>
          </a:p>
          <a:p>
            <a:r>
              <a:rPr lang="en-US" dirty="0"/>
              <a:t>Understand symptoms, treatment choices, and impact on individuals. You can empathize and support by understanding the condition.</a:t>
            </a:r>
            <a:endParaRPr lang="en-CA" dirty="0"/>
          </a:p>
        </p:txBody>
      </p:sp>
      <p:sp>
        <p:nvSpPr>
          <p:cNvPr id="9" name="TextBox 8">
            <a:extLst>
              <a:ext uri="{FF2B5EF4-FFF2-40B4-BE49-F238E27FC236}">
                <a16:creationId xmlns:a16="http://schemas.microsoft.com/office/drawing/2014/main" id="{9D9DB60E-8F46-6781-4818-052BFA87DA12}"/>
              </a:ext>
            </a:extLst>
          </p:cNvPr>
          <p:cNvSpPr txBox="1"/>
          <p:nvPr/>
        </p:nvSpPr>
        <p:spPr>
          <a:xfrm>
            <a:off x="5856136" y="4341376"/>
            <a:ext cx="6094674" cy="369332"/>
          </a:xfrm>
          <a:prstGeom prst="rect">
            <a:avLst/>
          </a:prstGeom>
          <a:noFill/>
        </p:spPr>
        <p:txBody>
          <a:bodyPr wrap="square">
            <a:spAutoFit/>
          </a:bodyPr>
          <a:lstStyle/>
          <a:p>
            <a:r>
              <a:rPr lang="ar-AE" b="1" dirty="0">
                <a:solidFill>
                  <a:srgbClr val="FF0000"/>
                </a:solidFill>
              </a:rPr>
              <a:t>ڈپریشن کے بارے میں خود کو تعلیم دیں</a:t>
            </a:r>
            <a:endParaRPr lang="en-CA" b="1" dirty="0">
              <a:solidFill>
                <a:srgbClr val="FF0000"/>
              </a:solidFill>
            </a:endParaRPr>
          </a:p>
        </p:txBody>
      </p:sp>
      <p:sp>
        <p:nvSpPr>
          <p:cNvPr id="13" name="TextBox 12">
            <a:extLst>
              <a:ext uri="{FF2B5EF4-FFF2-40B4-BE49-F238E27FC236}">
                <a16:creationId xmlns:a16="http://schemas.microsoft.com/office/drawing/2014/main" id="{F9C9C07E-A67F-A06F-F56C-E57C90B4373C}"/>
              </a:ext>
            </a:extLst>
          </p:cNvPr>
          <p:cNvSpPr txBox="1"/>
          <p:nvPr/>
        </p:nvSpPr>
        <p:spPr>
          <a:xfrm>
            <a:off x="3222267" y="4822381"/>
            <a:ext cx="6094674" cy="646331"/>
          </a:xfrm>
          <a:prstGeom prst="rect">
            <a:avLst/>
          </a:prstGeom>
          <a:noFill/>
        </p:spPr>
        <p:txBody>
          <a:bodyPr wrap="square">
            <a:spAutoFit/>
          </a:bodyPr>
          <a:lstStyle/>
          <a:p>
            <a:pPr algn="r"/>
            <a:r>
              <a:rPr lang="ar-AE" dirty="0"/>
              <a:t>ڈپریشن، اس کی علامات، علاج کے اختیارات، اور یہ افراد پر کیسے اثر انداز ہوتا ہے کے بارے میں جانیں</a:t>
            </a:r>
            <a:endParaRPr lang="en-CA" dirty="0"/>
          </a:p>
        </p:txBody>
      </p:sp>
      <p:sp>
        <p:nvSpPr>
          <p:cNvPr id="15" name="TextBox 14">
            <a:extLst>
              <a:ext uri="{FF2B5EF4-FFF2-40B4-BE49-F238E27FC236}">
                <a16:creationId xmlns:a16="http://schemas.microsoft.com/office/drawing/2014/main" id="{F0E90759-0A7E-1A0E-0B4D-870A9E03D7F4}"/>
              </a:ext>
            </a:extLst>
          </p:cNvPr>
          <p:cNvSpPr txBox="1"/>
          <p:nvPr/>
        </p:nvSpPr>
        <p:spPr>
          <a:xfrm>
            <a:off x="3460806" y="5580385"/>
            <a:ext cx="5856135" cy="646331"/>
          </a:xfrm>
          <a:prstGeom prst="rect">
            <a:avLst/>
          </a:prstGeom>
          <a:noFill/>
        </p:spPr>
        <p:txBody>
          <a:bodyPr wrap="square">
            <a:spAutoFit/>
          </a:bodyPr>
          <a:lstStyle/>
          <a:p>
            <a:pPr algn="r"/>
            <a:r>
              <a:rPr lang="ar-AE" dirty="0"/>
              <a:t>حالت کو سمجھنے سے آپ کو ہمدردی پیدا کرنے اور مناسب مدد فرا کرنے میں مدد ملے گی</a:t>
            </a:r>
            <a:endParaRPr lang="en-CA" dirty="0"/>
          </a:p>
        </p:txBody>
      </p:sp>
      <p:pic>
        <p:nvPicPr>
          <p:cNvPr id="5" name="Picture 4" descr="A group of people sitting in a circle&#10;&#10;Description automatically generated">
            <a:extLst>
              <a:ext uri="{FF2B5EF4-FFF2-40B4-BE49-F238E27FC236}">
                <a16:creationId xmlns:a16="http://schemas.microsoft.com/office/drawing/2014/main" id="{40DDC19B-546B-6363-B3C0-B5C6A6182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90" y="2470904"/>
            <a:ext cx="2880378" cy="2894599"/>
          </a:xfrm>
          <a:prstGeom prst="rect">
            <a:avLst/>
          </a:prstGeom>
        </p:spPr>
      </p:pic>
    </p:spTree>
    <p:extLst>
      <p:ext uri="{BB962C8B-B14F-4D97-AF65-F5344CB8AC3E}">
        <p14:creationId xmlns:p14="http://schemas.microsoft.com/office/powerpoint/2010/main" val="20481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A94A9B-A370-B336-DCB5-61A0E6813E27}"/>
              </a:ext>
            </a:extLst>
          </p:cNvPr>
          <p:cNvSpPr txBox="1"/>
          <p:nvPr/>
        </p:nvSpPr>
        <p:spPr>
          <a:xfrm>
            <a:off x="463164" y="1626519"/>
            <a:ext cx="6094674" cy="923330"/>
          </a:xfrm>
          <a:prstGeom prst="rect">
            <a:avLst/>
          </a:prstGeom>
          <a:noFill/>
        </p:spPr>
        <p:txBody>
          <a:bodyPr wrap="square">
            <a:spAutoFit/>
          </a:bodyPr>
          <a:lstStyle/>
          <a:p>
            <a:r>
              <a:rPr lang="en-US" b="1" dirty="0">
                <a:solidFill>
                  <a:srgbClr val="FF0000"/>
                </a:solidFill>
              </a:rPr>
              <a:t>Encourage Professional Help: </a:t>
            </a:r>
            <a:r>
              <a:rPr lang="en-US" dirty="0">
                <a:solidFill>
                  <a:schemeClr val="accent5">
                    <a:lumMod val="50000"/>
                  </a:schemeClr>
                </a:solidFill>
              </a:rPr>
              <a:t>Encourage your family member to see a therapist, counselor, or psychiatrist. Help them identify a professional and arrange appointments.</a:t>
            </a:r>
            <a:endParaRPr lang="en-CA" dirty="0">
              <a:solidFill>
                <a:schemeClr val="accent5">
                  <a:lumMod val="50000"/>
                </a:schemeClr>
              </a:solidFill>
            </a:endParaRPr>
          </a:p>
        </p:txBody>
      </p:sp>
      <p:sp>
        <p:nvSpPr>
          <p:cNvPr id="5" name="TextBox 4">
            <a:extLst>
              <a:ext uri="{FF2B5EF4-FFF2-40B4-BE49-F238E27FC236}">
                <a16:creationId xmlns:a16="http://schemas.microsoft.com/office/drawing/2014/main" id="{EAA6AC18-2644-8838-F9E3-49B57EC36EBE}"/>
              </a:ext>
            </a:extLst>
          </p:cNvPr>
          <p:cNvSpPr txBox="1"/>
          <p:nvPr/>
        </p:nvSpPr>
        <p:spPr>
          <a:xfrm>
            <a:off x="129209" y="3710739"/>
            <a:ext cx="6094674" cy="1754326"/>
          </a:xfrm>
          <a:prstGeom prst="rect">
            <a:avLst/>
          </a:prstGeom>
          <a:noFill/>
        </p:spPr>
        <p:txBody>
          <a:bodyPr wrap="square">
            <a:spAutoFit/>
          </a:bodyPr>
          <a:lstStyle/>
          <a:p>
            <a:pPr algn="r"/>
            <a:r>
              <a:rPr lang="ar-AE" dirty="0"/>
              <a:t> </a:t>
            </a:r>
            <a:r>
              <a:rPr lang="ar-AE" b="1" dirty="0">
                <a:solidFill>
                  <a:srgbClr val="FF0000"/>
                </a:solidFill>
              </a:rPr>
              <a:t>پروفیشنل مدد کی حوصلہ افزائی کریں:</a:t>
            </a:r>
          </a:p>
          <a:p>
            <a:pPr algn="r"/>
            <a:r>
              <a:rPr lang="ar-AE" dirty="0"/>
              <a:t> </a:t>
            </a:r>
            <a:r>
              <a:rPr lang="ar-AE" dirty="0">
                <a:solidFill>
                  <a:schemeClr val="accent5">
                    <a:lumMod val="50000"/>
                  </a:schemeClr>
                </a:solidFill>
              </a:rPr>
              <a:t>اپنے خاندان کے رکن کو دماغی صحت کے پروفیشنل جیسے کہ معالج، مشیر، یا ماہر نفسیات سے مدد لینے کی تجویزدیں اورانکی حوصلہ افزائی کریں کہ وہ پروفیشنل کے پاس جائیں۔</a:t>
            </a:r>
          </a:p>
          <a:p>
            <a:pPr algn="r"/>
            <a:r>
              <a:rPr lang="ar-AE" dirty="0">
                <a:solidFill>
                  <a:schemeClr val="accent5">
                    <a:lumMod val="50000"/>
                  </a:schemeClr>
                </a:solidFill>
              </a:rPr>
              <a:t> انہیں مناسب پیشہ  پروفیشنل  تلاش کرنے میں مدد کرنے کی پیشکش کریں اور ملاقاتوں کا شیڈول بنائیں۔</a:t>
            </a:r>
            <a:endParaRPr lang="en-CA" dirty="0">
              <a:solidFill>
                <a:schemeClr val="accent5">
                  <a:lumMod val="50000"/>
                </a:schemeClr>
              </a:solidFill>
            </a:endParaRPr>
          </a:p>
        </p:txBody>
      </p:sp>
      <p:pic>
        <p:nvPicPr>
          <p:cNvPr id="3074" name="Picture 2" descr="Young adult male gestures while speaking with his mental health therapist The young adult male gestures while speaking to his mental health therapist about a triggered experience he had yesterday at work. Psychotherapy Stock Photo">
            <a:extLst>
              <a:ext uri="{FF2B5EF4-FFF2-40B4-BE49-F238E27FC236}">
                <a16:creationId xmlns:a16="http://schemas.microsoft.com/office/drawing/2014/main" id="{2B26E8B9-CFC4-1208-93C0-4E780241C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443" y="1817866"/>
            <a:ext cx="4166484" cy="304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2BA3AE-F9EC-4A5F-445F-F64A0CF15BC3}"/>
              </a:ext>
            </a:extLst>
          </p:cNvPr>
          <p:cNvSpPr txBox="1"/>
          <p:nvPr/>
        </p:nvSpPr>
        <p:spPr>
          <a:xfrm>
            <a:off x="479066" y="1677235"/>
            <a:ext cx="6094674" cy="923330"/>
          </a:xfrm>
          <a:prstGeom prst="rect">
            <a:avLst/>
          </a:prstGeom>
          <a:noFill/>
        </p:spPr>
        <p:txBody>
          <a:bodyPr wrap="square">
            <a:spAutoFit/>
          </a:bodyPr>
          <a:lstStyle/>
          <a:p>
            <a:r>
              <a:rPr lang="en-US" b="1" dirty="0">
                <a:solidFill>
                  <a:srgbClr val="FF0000"/>
                </a:solidFill>
              </a:rPr>
              <a:t>Provide emotional support:</a:t>
            </a:r>
          </a:p>
          <a:p>
            <a:r>
              <a:rPr lang="en-US" dirty="0"/>
              <a:t> </a:t>
            </a:r>
            <a:r>
              <a:rPr lang="en-US" dirty="0">
                <a:solidFill>
                  <a:srgbClr val="0070C0"/>
                </a:solidFill>
              </a:rPr>
              <a:t>Assure your family member you care about their well-being. Express love, encouragement, and reassurance often.</a:t>
            </a:r>
            <a:endParaRPr lang="en-CA" dirty="0">
              <a:solidFill>
                <a:srgbClr val="0070C0"/>
              </a:solidFill>
            </a:endParaRPr>
          </a:p>
        </p:txBody>
      </p:sp>
      <p:sp>
        <p:nvSpPr>
          <p:cNvPr id="7" name="TextBox 6">
            <a:extLst>
              <a:ext uri="{FF2B5EF4-FFF2-40B4-BE49-F238E27FC236}">
                <a16:creationId xmlns:a16="http://schemas.microsoft.com/office/drawing/2014/main" id="{02A8AE55-2E3E-8D2D-9A0F-0BE913EC1DB8}"/>
              </a:ext>
            </a:extLst>
          </p:cNvPr>
          <p:cNvSpPr txBox="1"/>
          <p:nvPr/>
        </p:nvSpPr>
        <p:spPr>
          <a:xfrm>
            <a:off x="288235" y="4116941"/>
            <a:ext cx="6094674" cy="1200329"/>
          </a:xfrm>
          <a:prstGeom prst="rect">
            <a:avLst/>
          </a:prstGeom>
          <a:noFill/>
        </p:spPr>
        <p:txBody>
          <a:bodyPr wrap="square">
            <a:spAutoFit/>
          </a:bodyPr>
          <a:lstStyle/>
          <a:p>
            <a:pPr algn="r"/>
            <a:r>
              <a:rPr lang="ar-AE" b="1" dirty="0">
                <a:solidFill>
                  <a:srgbClr val="FF0000"/>
                </a:solidFill>
              </a:rPr>
              <a:t>جذباتی مدد فراہم کریں:</a:t>
            </a:r>
          </a:p>
          <a:p>
            <a:pPr algn="r"/>
            <a:r>
              <a:rPr lang="ar-AE" dirty="0"/>
              <a:t> </a:t>
            </a:r>
            <a:r>
              <a:rPr lang="ar-AE" dirty="0">
                <a:solidFill>
                  <a:srgbClr val="0070C0"/>
                </a:solidFill>
              </a:rPr>
              <a:t>اپنے خاندان کے رکن کو یقین دلائیں کہ آپ ان کی خیریت کا خیال رکھتے ہیں۔ </a:t>
            </a:r>
          </a:p>
          <a:p>
            <a:pPr algn="r"/>
            <a:r>
              <a:rPr lang="ar-AE" dirty="0">
                <a:solidFill>
                  <a:srgbClr val="0070C0"/>
                </a:solidFill>
              </a:rPr>
              <a:t>اکثر محبت، حوصلہ افزائی اور یقین دہانی کا اظہار کریں۔</a:t>
            </a:r>
            <a:endParaRPr lang="en-CA" dirty="0">
              <a:solidFill>
                <a:srgbClr val="0070C0"/>
              </a:solidFill>
            </a:endParaRPr>
          </a:p>
        </p:txBody>
      </p:sp>
      <p:pic>
        <p:nvPicPr>
          <p:cNvPr id="4098" name="Picture 2" descr="52,200+ Emotional Support Stock Photos, Pictures &amp; Royalty ...">
            <a:extLst>
              <a:ext uri="{FF2B5EF4-FFF2-40B4-BE49-F238E27FC236}">
                <a16:creationId xmlns:a16="http://schemas.microsoft.com/office/drawing/2014/main" id="{7B199D58-6C57-A94D-5AC1-370387DD4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087" y="1558456"/>
            <a:ext cx="3466769" cy="312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6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D54FC4-CF4B-6822-21CB-DBD0EB7AE4EE}"/>
              </a:ext>
            </a:extLst>
          </p:cNvPr>
          <p:cNvSpPr txBox="1"/>
          <p:nvPr/>
        </p:nvSpPr>
        <p:spPr>
          <a:xfrm>
            <a:off x="341906" y="4159339"/>
            <a:ext cx="6094674" cy="1477328"/>
          </a:xfrm>
          <a:prstGeom prst="rect">
            <a:avLst/>
          </a:prstGeom>
          <a:noFill/>
        </p:spPr>
        <p:txBody>
          <a:bodyPr wrap="square">
            <a:spAutoFit/>
          </a:bodyPr>
          <a:lstStyle/>
          <a:p>
            <a:pPr algn="r"/>
            <a:r>
              <a:rPr lang="ar-AE" b="1" dirty="0">
                <a:solidFill>
                  <a:srgbClr val="FF0000"/>
                </a:solidFill>
              </a:rPr>
              <a:t>ایک طرز عمل کو برقرار رکھیں:</a:t>
            </a:r>
          </a:p>
          <a:p>
            <a:pPr algn="r"/>
            <a:r>
              <a:rPr lang="ar-AE" dirty="0">
                <a:solidFill>
                  <a:srgbClr val="7030A0"/>
                </a:solidFill>
              </a:rPr>
              <a:t> روزانہ کی نیند، کھانے اوردوسری سرگرمیوں کے معمول قائم کرنے اور اسے برقرار رکھنے میں مدد کریں۔</a:t>
            </a:r>
          </a:p>
          <a:p>
            <a:pPr algn="r"/>
            <a:r>
              <a:rPr lang="ar-AE" dirty="0">
                <a:solidFill>
                  <a:srgbClr val="7030A0"/>
                </a:solidFill>
              </a:rPr>
              <a:t> ایک منظم معمولمریض میں استحکام اوربہتری کی پیشین گوئی فراہم کر سکتا ہے۔</a:t>
            </a:r>
            <a:endParaRPr lang="en-CA" dirty="0">
              <a:solidFill>
                <a:srgbClr val="7030A0"/>
              </a:solidFill>
            </a:endParaRPr>
          </a:p>
        </p:txBody>
      </p:sp>
      <p:sp>
        <p:nvSpPr>
          <p:cNvPr id="5" name="TextBox 4">
            <a:extLst>
              <a:ext uri="{FF2B5EF4-FFF2-40B4-BE49-F238E27FC236}">
                <a16:creationId xmlns:a16="http://schemas.microsoft.com/office/drawing/2014/main" id="{542844C5-A7A9-CD64-039B-6CE5B1571C92}"/>
              </a:ext>
            </a:extLst>
          </p:cNvPr>
          <p:cNvSpPr txBox="1"/>
          <p:nvPr/>
        </p:nvSpPr>
        <p:spPr>
          <a:xfrm>
            <a:off x="590385" y="2170216"/>
            <a:ext cx="6094674" cy="923330"/>
          </a:xfrm>
          <a:prstGeom prst="rect">
            <a:avLst/>
          </a:prstGeom>
          <a:noFill/>
        </p:spPr>
        <p:txBody>
          <a:bodyPr wrap="square">
            <a:spAutoFit/>
          </a:bodyPr>
          <a:lstStyle/>
          <a:p>
            <a:r>
              <a:rPr lang="en-US" b="1" dirty="0">
                <a:solidFill>
                  <a:srgbClr val="FF0000"/>
                </a:solidFill>
              </a:rPr>
              <a:t>Maintain a routine: </a:t>
            </a:r>
            <a:r>
              <a:rPr lang="en-US" dirty="0">
                <a:solidFill>
                  <a:srgbClr val="7030A0"/>
                </a:solidFill>
              </a:rPr>
              <a:t>Help establish and keep up a daily sleep, eating, and activity routine. An organized routine can provide stability and predictability.</a:t>
            </a:r>
            <a:endParaRPr lang="en-CA" dirty="0">
              <a:solidFill>
                <a:srgbClr val="7030A0"/>
              </a:solidFill>
            </a:endParaRPr>
          </a:p>
        </p:txBody>
      </p:sp>
      <p:pic>
        <p:nvPicPr>
          <p:cNvPr id="5122" name="Picture 2">
            <a:extLst>
              <a:ext uri="{FF2B5EF4-FFF2-40B4-BE49-F238E27FC236}">
                <a16:creationId xmlns:a16="http://schemas.microsoft.com/office/drawing/2014/main" id="{983DECD8-E058-E4D4-B1D8-A772BDEA6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906" y="2313829"/>
            <a:ext cx="3356279" cy="285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7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1088</Words>
  <Application>Microsoft Macintosh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Google Sans</vt:lpstr>
      <vt:lpstr>inherit</vt:lpstr>
      <vt:lpstr>Lato</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 Anwar Iqbal</dc:creator>
  <cp:lastModifiedBy>Amina Mohamed</cp:lastModifiedBy>
  <cp:revision>13</cp:revision>
  <dcterms:created xsi:type="dcterms:W3CDTF">2023-10-17T02:54:30Z</dcterms:created>
  <dcterms:modified xsi:type="dcterms:W3CDTF">2023-12-07T21:28:10Z</dcterms:modified>
</cp:coreProperties>
</file>